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xml" ContentType="application/vnd.openxmlformats-officedocument.presentationml.tags+xml"/>
  <Override PartName="/ppt/notesSlides/notesSlide25.xml" ContentType="application/vnd.openxmlformats-officedocument.presentationml.notesSlide+xml"/>
  <Override PartName="/ppt/tags/tag11.xml" ContentType="application/vnd.openxmlformats-officedocument.presentationml.tags+xml"/>
  <Override PartName="/ppt/notesSlides/notesSlide26.xml" ContentType="application/vnd.openxmlformats-officedocument.presentationml.notesSlide+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5.xml" ContentType="application/vnd.openxmlformats-officedocument.presentationml.tags+xml"/>
  <Override PartName="/ppt/notesSlides/notesSlide33.xml" ContentType="application/vnd.openxmlformats-officedocument.presentationml.notesSlide+xml"/>
  <Override PartName="/ppt/tags/tag1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7.xml" ContentType="application/vnd.openxmlformats-officedocument.presentationml.tags+xml"/>
  <Override PartName="/ppt/notesSlides/notesSlide36.xml" ContentType="application/vnd.openxmlformats-officedocument.presentationml.notesSlide+xml"/>
  <Override PartName="/ppt/tags/tag18.xml" ContentType="application/vnd.openxmlformats-officedocument.presentationml.tags+xml"/>
  <Override PartName="/ppt/notesSlides/notesSlide37.xml" ContentType="application/vnd.openxmlformats-officedocument.presentationml.notesSlide+xml"/>
  <Override PartName="/ppt/tags/tag19.xml" ContentType="application/vnd.openxmlformats-officedocument.presentationml.tags+xml"/>
  <Override PartName="/ppt/notesSlides/notesSlide38.xml" ContentType="application/vnd.openxmlformats-officedocument.presentationml.notesSlide+xml"/>
  <Override PartName="/ppt/tags/tag20.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Lst>
  <p:notesMasterIdLst>
    <p:notesMasterId r:id="rId50"/>
  </p:notesMasterIdLst>
  <p:handoutMasterIdLst>
    <p:handoutMasterId r:id="rId51"/>
  </p:handoutMasterIdLst>
  <p:sldIdLst>
    <p:sldId id="501" r:id="rId7"/>
    <p:sldId id="502" r:id="rId8"/>
    <p:sldId id="504" r:id="rId9"/>
    <p:sldId id="505" r:id="rId10"/>
    <p:sldId id="506" r:id="rId11"/>
    <p:sldId id="508" r:id="rId12"/>
    <p:sldId id="507" r:id="rId13"/>
    <p:sldId id="510" r:id="rId14"/>
    <p:sldId id="343" r:id="rId15"/>
    <p:sldId id="324" r:id="rId16"/>
    <p:sldId id="2013" r:id="rId17"/>
    <p:sldId id="349" r:id="rId18"/>
    <p:sldId id="350" r:id="rId19"/>
    <p:sldId id="351" r:id="rId20"/>
    <p:sldId id="267" r:id="rId21"/>
    <p:sldId id="354" r:id="rId22"/>
    <p:sldId id="355" r:id="rId23"/>
    <p:sldId id="356" r:id="rId24"/>
    <p:sldId id="4531" r:id="rId25"/>
    <p:sldId id="2355" r:id="rId26"/>
    <p:sldId id="4532" r:id="rId27"/>
    <p:sldId id="783" r:id="rId28"/>
    <p:sldId id="3698" r:id="rId29"/>
    <p:sldId id="4225" r:id="rId30"/>
    <p:sldId id="4533" r:id="rId31"/>
    <p:sldId id="690" r:id="rId32"/>
    <p:sldId id="692" r:id="rId33"/>
    <p:sldId id="693" r:id="rId34"/>
    <p:sldId id="691" r:id="rId35"/>
    <p:sldId id="717" r:id="rId36"/>
    <p:sldId id="856" r:id="rId37"/>
    <p:sldId id="857" r:id="rId38"/>
    <p:sldId id="4534" r:id="rId39"/>
    <p:sldId id="698" r:id="rId40"/>
    <p:sldId id="4535" r:id="rId41"/>
    <p:sldId id="4536" r:id="rId42"/>
    <p:sldId id="4537" r:id="rId43"/>
    <p:sldId id="704" r:id="rId44"/>
    <p:sldId id="705" r:id="rId45"/>
    <p:sldId id="706" r:id="rId46"/>
    <p:sldId id="4538" r:id="rId47"/>
    <p:sldId id="511" r:id="rId48"/>
    <p:sldId id="50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Lab Review" id="{D13DE96A-FBA2-46BF-8265-A64C477863ED}">
          <p14:sldIdLst>
            <p14:sldId id="506"/>
            <p14:sldId id="508"/>
            <p14:sldId id="507"/>
            <p14:sldId id="510"/>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Main Presentation" id="{9C6DC15C-DA95-4727-B0CF-614F85130179}">
          <p14:sldIdLst>
            <p14:sldId id="4532"/>
            <p14:sldId id="783"/>
            <p14:sldId id="3698"/>
            <p14:sldId id="4225"/>
            <p14:sldId id="4533"/>
            <p14:sldId id="690"/>
            <p14:sldId id="692"/>
            <p14:sldId id="693"/>
            <p14:sldId id="691"/>
            <p14:sldId id="717"/>
            <p14:sldId id="856"/>
            <p14:sldId id="857"/>
            <p14:sldId id="4534"/>
            <p14:sldId id="698"/>
            <p14:sldId id="4535"/>
            <p14:sldId id="4536"/>
            <p14:sldId id="4537"/>
            <p14:sldId id="704"/>
            <p14:sldId id="705"/>
            <p14:sldId id="706"/>
            <p14:sldId id="4538"/>
          </p14:sldIdLst>
        </p14:section>
        <p14:section name="Conclusion" id="{1EB8832C-CECC-48AF-8BDB-6DDCF6FCD2DD}">
          <p14:sldIdLst>
            <p14:sldId id="511"/>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5" autoAdjust="0"/>
    <p:restoredTop sz="71532" autoAdjust="0"/>
  </p:normalViewPr>
  <p:slideViewPr>
    <p:cSldViewPr snapToGrid="0">
      <p:cViewPr varScale="1">
        <p:scale>
          <a:sx n="94" d="100"/>
          <a:sy n="94" d="100"/>
        </p:scale>
        <p:origin x="66" y="288"/>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5:30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1/26/2019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15</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The concept (and technologies) of “data lake” applies here: the modern data estate brings all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where traditional data analytics is often in batch mode and well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technologies like machine learning and deep learning.</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To do all this at the scale and rate of modern data growth, let’s look at cloud scale analytics.</a:t>
            </a:r>
          </a:p>
          <a:p>
            <a:pPr marL="0" indent="0">
              <a:buFontTx/>
              <a:buNone/>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scenarios for near real-time stream analytics? They include fraud detection (much more useful when it’s happening than a day later!), connected vehicles, patient monitoring, customer behavior,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 In order to get important insights from data, you need a cloud analytics platform that enables you to:</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Easily ingest data of various types from streaming as well as static sources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Store the data securely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Prepare and transform the data</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Model and enrich the data, and serve 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t>Report and analyze the data, and act on it where needed</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dirty="0"/>
          </a:p>
          <a:p>
            <a:r>
              <a:rPr lang="en-US" sz="900" dirty="0"/>
              <a:t>All of this, while maintaining the security, SLAs and governance that you would expect from an enterprise-class solution.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135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1/26/2019 5:30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of the available technologies at each stage, starting with Ingest and Acquire.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629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a:p>
            <a:endParaRPr lang="en-US" dirty="0"/>
          </a:p>
          <a:p>
            <a:r>
              <a:rPr lang="en-US" dirty="0"/>
              <a:t>Again, remember that you can download this deck. Also, the Azure docs (see Resources) are an exhaustive source of information about all the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storage options in Azure.</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363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some options for preparing and transforming data in Azure.</a:t>
            </a:r>
          </a:p>
          <a:p>
            <a:endParaRPr lang="en-US" dirty="0"/>
          </a:p>
          <a:p>
            <a:r>
              <a:rPr lang="en-US" dirty="0"/>
              <a:t>This covers data cleansing, curation, structuring, and aggregation.</a:t>
            </a:r>
          </a:p>
          <a:p>
            <a:endParaRPr lang="en-US" dirty="0"/>
          </a:p>
          <a:p>
            <a:r>
              <a:rPr lang="en-US" dirty="0"/>
              <a:t>For example, we may want to address dirty or missing data at this layer through removal, supplementation, or other techniques.</a:t>
            </a:r>
          </a:p>
          <a:p>
            <a:endParaRPr lang="en-US" dirty="0"/>
          </a:p>
          <a:p>
            <a:r>
              <a:rPr lang="en-US" dirty="0"/>
              <a:t>In a data lake environment, it’s worth considering keeping the raw, original data and adopting a staged approach to cleansing and transformation of data into successive versions, so that we can go back later and try new approaches or validate our existing approaches, and reduce the risk of losing full source data integrity.</a:t>
            </a:r>
          </a:p>
          <a:p>
            <a:endParaRPr lang="en-US" dirty="0"/>
          </a:p>
          <a:p>
            <a:r>
              <a:rPr lang="en-US" dirty="0"/>
              <a:t>We may want to re-structure our data here, for example if we get data in multiple formats, we may want to adjust data structures into one canonical format or schema.</a:t>
            </a:r>
          </a:p>
          <a:p>
            <a:endParaRPr lang="en-US" dirty="0"/>
          </a:p>
          <a:p>
            <a:r>
              <a:rPr lang="en-US" dirty="0"/>
              <a:t>We may also want to aggregate data here, such as if we have data from multiple sources (like sensors or devices) but it makes sense to store all the data together.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5:30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5765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is not only a great data ingestion and movement solution, but also has the capability to orchestrate data transformation in various services.</a:t>
            </a:r>
          </a:p>
          <a:p>
            <a:endParaRPr lang="en-US" dirty="0"/>
          </a:p>
          <a:p>
            <a:r>
              <a:rPr lang="en-US" dirty="0"/>
              <a:t>ADF pipelines can include data transformation activities, including calling out to various HDInsight environments like Spark, Hive, and Pig, calling Stored Procedures in various SQL services, executing custom code in Azure Batch, and running Databricks notebooks on Azure Databricks clusters.</a:t>
            </a:r>
          </a:p>
          <a:p>
            <a:endParaRPr lang="en-US" dirty="0"/>
          </a:p>
          <a:p>
            <a:r>
              <a:rPr lang="en-US" dirty="0"/>
              <a:t>And for customers who have invested in building SQL Server Integration Services (SSIS) packages for enterprise ETL, ADF can also host and run SSIS packages in the cloud or on-premise as part of ADF pipelines.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1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several data preparation and transformation offerings in Azure. All of these are PaaS options.</a:t>
            </a:r>
          </a:p>
          <a:p>
            <a:endParaRPr lang="en-US" dirty="0"/>
          </a:p>
          <a:p>
            <a:r>
              <a:rPr lang="en-US" dirty="0"/>
              <a:t>Azure Data Lake Analytics (ADLA) is a job-based technology that uses the U-SQL language, which combines features from C# and T-SQL. It works with Azure Data Lake Store (ADLS v1), which we already discussed.</a:t>
            </a:r>
          </a:p>
          <a:p>
            <a:endParaRPr lang="en-US" dirty="0"/>
          </a:p>
          <a:p>
            <a:r>
              <a:rPr lang="en-US" dirty="0"/>
              <a:t>HDInsight, the managed Hadoop service on Azure, offers multiple data transformation options including Spark, Hive, and Hive LLAP. Note that HDInsight is based on Hortonworks, so Impala (available on Cloudera) is not available as part of HDInsight, but is available as an IaaS option.</a:t>
            </a:r>
          </a:p>
          <a:p>
            <a:endParaRPr lang="en-US" dirty="0"/>
          </a:p>
          <a:p>
            <a:r>
              <a:rPr lang="en-US" dirty="0"/>
              <a:t>Azure SQL Data Warehouse, which we already saw in storage, is the managed MPP relational data warehouse offering on Azure.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the only first-party offering of Databricks on any of the clouds. Databricks is a managed Spark offering with additional capabilities such as autoscaling, the ability to pause compute, and more. </a:t>
            </a:r>
          </a:p>
          <a:p>
            <a:endParaRPr lang="en-US" dirty="0"/>
          </a:p>
          <a:p>
            <a:r>
              <a:rPr lang="en-US" dirty="0"/>
              <a:t>Databricks is growing very rapidly due to its wide programmability, </a:t>
            </a:r>
            <a:r>
              <a:rPr lang="en-US" dirty="0" err="1"/>
              <a:t>autoscale</a:t>
            </a:r>
            <a:r>
              <a:rPr lang="en-US" dirty="0"/>
              <a:t> and pause capabilities, and streaming and machine learning capabilities, in addition to Databricks-specific APIs and utilities.</a:t>
            </a:r>
          </a:p>
          <a:p>
            <a:endParaRPr lang="en-US" dirty="0"/>
          </a:p>
          <a:p>
            <a:r>
              <a:rPr lang="en-US" dirty="0"/>
              <a:t>You will use Databricks during the labs.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integration capabilities of these offerings. Remember that Azure Data Lake Store (ADLS) has the </a:t>
            </a:r>
            <a:r>
              <a:rPr lang="en-US" dirty="0" err="1"/>
              <a:t>WebHDFS</a:t>
            </a:r>
            <a:r>
              <a:rPr lang="en-US" dirty="0"/>
              <a:t> layer, which is how all these services are able to integrate with it. Similarly, most of these services have extensive integration and query capabilities with external stores, like the various SQL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various scalability capabilities including scale-out granularity and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modeling and enriching, as well as serving data.</a:t>
            </a:r>
          </a:p>
          <a:p>
            <a:endParaRPr lang="en-US"/>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1/26/2019 6:41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52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Overall, this is a data estate that is a form of lambda architecture. At its simplest, a lambda architecture has “hot” and “cold” data paths and analysis capabilities. We will discuss that architecture pattern and all the technologies you’ll use more shortly,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have long served us well. But there is a significant hardware cost, both to provision and to maintain and scale it. IT teams have to handle everything from power and cooling all the way up to deploying software and patches. When many teams in an organization depend on datacenter infrastructure, siloed communications can negatively affect the organization’s agility.</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10</a:t>
            </a:fld>
            <a:endParaRPr lang="en-US" dirty="0"/>
          </a:p>
        </p:txBody>
      </p:sp>
    </p:spTree>
    <p:extLst>
      <p:ext uri="{BB962C8B-B14F-4D97-AF65-F5344CB8AC3E}">
        <p14:creationId xmlns:p14="http://schemas.microsoft.com/office/powerpoint/2010/main" val="4116072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1/26/2019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550415"/>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1" y="1866901"/>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27724617"/>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123252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image" Target="../media/image10.png"/><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2" r:id="rId23"/>
    <p:sldLayoutId id="2147484563" r:id="rId24"/>
    <p:sldLayoutId id="2147484564" r:id="rId25"/>
    <p:sldLayoutId id="2147484566" r:id="rId26"/>
    <p:sldLayoutId id="2147484567" r:id="rId27"/>
    <p:sldLayoutId id="2147484568" r:id="rId28"/>
    <p:sldLayoutId id="2147484569" r:id="rId29"/>
    <p:sldLayoutId id="2147484570" r:id="rId30"/>
    <p:sldLayoutId id="2147484571" r:id="rId31"/>
    <p:sldLayoutId id="2147484572" r:id="rId32"/>
    <p:sldLayoutId id="2147484573" r:id="rId33"/>
    <p:sldLayoutId id="2147484574" r:id="rId3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notesSlide" Target="../notesSlides/notesSlide10.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31.xml"/><Relationship Id="rId6" Type="http://schemas.openxmlformats.org/officeDocument/2006/relationships/image" Target="../media/image30.gi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3" Type="http://schemas.openxmlformats.org/officeDocument/2006/relationships/image" Target="../media/image67.png"/><Relationship Id="rId21" Type="http://schemas.openxmlformats.org/officeDocument/2006/relationships/image" Target="../media/image83.png"/><Relationship Id="rId34" Type="http://schemas.openxmlformats.org/officeDocument/2006/relationships/image" Target="../media/image96.png"/><Relationship Id="rId7" Type="http://schemas.openxmlformats.org/officeDocument/2006/relationships/image" Target="../media/image71.png"/><Relationship Id="rId12" Type="http://schemas.openxmlformats.org/officeDocument/2006/relationships/hyperlink" Target="http://www.asd.gov.au/infosec/irap/index.htm" TargetMode="External"/><Relationship Id="rId17" Type="http://schemas.openxmlformats.org/officeDocument/2006/relationships/image" Target="../media/image79.jpeg"/><Relationship Id="rId25" Type="http://schemas.openxmlformats.org/officeDocument/2006/relationships/image" Target="../media/image87.jpeg"/><Relationship Id="rId33" Type="http://schemas.openxmlformats.org/officeDocument/2006/relationships/image" Target="../media/image95.jpeg"/><Relationship Id="rId38" Type="http://schemas.openxmlformats.org/officeDocument/2006/relationships/image" Target="../media/image100.png"/><Relationship Id="rId2" Type="http://schemas.openxmlformats.org/officeDocument/2006/relationships/notesSlide" Target="../notesSlides/notesSlide17.xml"/><Relationship Id="rId16" Type="http://schemas.openxmlformats.org/officeDocument/2006/relationships/image" Target="../media/image78.jpe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5" Type="http://schemas.openxmlformats.org/officeDocument/2006/relationships/image" Target="../media/image69.jpeg"/><Relationship Id="rId15" Type="http://schemas.openxmlformats.org/officeDocument/2006/relationships/image" Target="../media/image77.jpeg"/><Relationship Id="rId23" Type="http://schemas.openxmlformats.org/officeDocument/2006/relationships/image" Target="../media/image85.jpeg"/><Relationship Id="rId28" Type="http://schemas.openxmlformats.org/officeDocument/2006/relationships/image" Target="../media/image90.jpeg"/><Relationship Id="rId36" Type="http://schemas.openxmlformats.org/officeDocument/2006/relationships/image" Target="../media/image98.jpeg"/><Relationship Id="rId10" Type="http://schemas.openxmlformats.org/officeDocument/2006/relationships/image" Target="../media/image74.png"/><Relationship Id="rId19" Type="http://schemas.openxmlformats.org/officeDocument/2006/relationships/image" Target="../media/image81.png"/><Relationship Id="rId31" Type="http://schemas.openxmlformats.org/officeDocument/2006/relationships/image" Target="../media/image93.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hyperlink" Target="https://www.fisc.or.jp/" TargetMode="External"/><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07.jpeg"/><Relationship Id="rId18" Type="http://schemas.openxmlformats.org/officeDocument/2006/relationships/image" Target="../media/image112.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06.jpeg"/><Relationship Id="rId17" Type="http://schemas.openxmlformats.org/officeDocument/2006/relationships/image" Target="../media/image111.jpeg"/><Relationship Id="rId2" Type="http://schemas.openxmlformats.org/officeDocument/2006/relationships/tags" Target="../tags/tag2.xml"/><Relationship Id="rId16" Type="http://schemas.openxmlformats.org/officeDocument/2006/relationships/image" Target="../media/image110.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5.jpeg"/><Relationship Id="rId5" Type="http://schemas.openxmlformats.org/officeDocument/2006/relationships/tags" Target="../tags/tag5.xml"/><Relationship Id="rId15" Type="http://schemas.openxmlformats.org/officeDocument/2006/relationships/image" Target="../media/image109.jpeg"/><Relationship Id="rId10" Type="http://schemas.openxmlformats.org/officeDocument/2006/relationships/notesSlide" Target="../notesSlides/notesSlide21.xml"/><Relationship Id="rId4" Type="http://schemas.openxmlformats.org/officeDocument/2006/relationships/tags" Target="../tags/tag4.xml"/><Relationship Id="rId9" Type="http://schemas.openxmlformats.org/officeDocument/2006/relationships/slideLayout" Target="../slideLayouts/slideLayout81.xml"/><Relationship Id="rId14" Type="http://schemas.openxmlformats.org/officeDocument/2006/relationships/image" Target="../media/image10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notesSlide" Target="../notesSlides/notesSlide23.xml"/><Relationship Id="rId7" Type="http://schemas.openxmlformats.org/officeDocument/2006/relationships/image" Target="../media/image116.png"/><Relationship Id="rId2" Type="http://schemas.openxmlformats.org/officeDocument/2006/relationships/slideLayout" Target="../slideLayouts/slideLayout79.xml"/><Relationship Id="rId1" Type="http://schemas.openxmlformats.org/officeDocument/2006/relationships/tags" Target="../tags/tag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2.xml"/><Relationship Id="rId1" Type="http://schemas.openxmlformats.org/officeDocument/2006/relationships/tags" Target="../tags/tag10.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2.xml"/><Relationship Id="rId1" Type="http://schemas.openxmlformats.org/officeDocument/2006/relationships/tags" Target="../tags/tag11.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2.xml"/><Relationship Id="rId1" Type="http://schemas.openxmlformats.org/officeDocument/2006/relationships/tags" Target="../tags/tag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2.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2.xml"/><Relationship Id="rId1" Type="http://schemas.openxmlformats.org/officeDocument/2006/relationships/tags" Target="../tags/tag14.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30.xml"/><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31.xml"/><Relationship Id="rId1" Type="http://schemas.openxmlformats.org/officeDocument/2006/relationships/slideLayout" Target="../slideLayouts/slideLayout82.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2.xml"/><Relationship Id="rId1" Type="http://schemas.openxmlformats.org/officeDocument/2006/relationships/tags" Target="../tags/tag15.xml"/><Relationship Id="rId4" Type="http://schemas.openxmlformats.org/officeDocument/2006/relationships/hyperlink" Target="https://docs.microsoft.com/azure/storage/common/storage-redundancy"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2.xml"/><Relationship Id="rId1" Type="http://schemas.openxmlformats.org/officeDocument/2006/relationships/tags" Target="../tags/tag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2.xml"/><Relationship Id="rId1" Type="http://schemas.openxmlformats.org/officeDocument/2006/relationships/tags" Target="../tags/tag1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2.xml"/><Relationship Id="rId1" Type="http://schemas.openxmlformats.org/officeDocument/2006/relationships/tags" Target="../tags/tag1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2.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2.xml"/><Relationship Id="rId1" Type="http://schemas.openxmlformats.org/officeDocument/2006/relationships/tags" Target="../tags/tag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5060455"/>
            <a:ext cx="4748801" cy="1107996"/>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consider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panose="020B0502040204020203" pitchFamily="34" charset="0"/>
                <a:cs typeface="Segoe UI" panose="020B05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256767" y="316524"/>
            <a:ext cx="8478033"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Session Presentation</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Cloud Scale Analytics</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solidFill>
                <a:srgbClr val="1A1A1A"/>
              </a:solidFill>
              <a:latin typeface="Segoe UI"/>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Ingest</a:t>
            </a:r>
          </a:p>
          <a:p>
            <a:pPr algn="ctr" defTabSz="914192">
              <a:defRPr/>
            </a:pPr>
            <a:r>
              <a:rPr lang="en-US" sz="1765" dirty="0">
                <a:gradFill>
                  <a:gsLst>
                    <a:gs pos="2051">
                      <a:srgbClr val="0078D4"/>
                    </a:gs>
                    <a:gs pos="15000">
                      <a:srgbClr val="0078D4"/>
                    </a:gs>
                  </a:gsLst>
                  <a:lin ang="5400000" scaled="0"/>
                </a:gradFill>
                <a:latin typeface="Segoe UI Semibold"/>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55014" y="3614416"/>
            <a:ext cx="1034706" cy="543226"/>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Prep</a:t>
            </a:r>
          </a:p>
          <a:p>
            <a:pPr algn="ctr" defTabSz="914192">
              <a:defRPr/>
            </a:pPr>
            <a:r>
              <a:rPr lang="en-US" sz="1765" dirty="0">
                <a:gradFill>
                  <a:gsLst>
                    <a:gs pos="2051">
                      <a:srgbClr val="0078D4"/>
                    </a:gs>
                    <a:gs pos="15000">
                      <a:srgbClr val="0078D4"/>
                    </a:gs>
                  </a:gsLst>
                  <a:lin ang="5400000" scaled="0"/>
                </a:gradFill>
                <a:latin typeface="Segoe UI Semibold"/>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Model</a:t>
            </a:r>
          </a:p>
          <a:p>
            <a:pPr algn="ctr" defTabSz="914192">
              <a:defRPr/>
            </a:pPr>
            <a:r>
              <a:rPr lang="en-US" sz="1765" dirty="0">
                <a:gradFill>
                  <a:gsLst>
                    <a:gs pos="2051">
                      <a:srgbClr val="0078D4"/>
                    </a:gs>
                    <a:gs pos="15000">
                      <a:srgbClr val="0078D4"/>
                    </a:gs>
                  </a:gsLst>
                  <a:lin ang="5400000" scaled="0"/>
                </a:gradFill>
                <a:latin typeface="Segoe UI Semibold"/>
              </a:rPr>
              <a:t>Enrich</a:t>
            </a:r>
          </a:p>
          <a:p>
            <a:pPr algn="ctr" defTabSz="914192">
              <a:defRPr/>
            </a:pPr>
            <a:r>
              <a:rPr lang="en-US" sz="1765" dirty="0">
                <a:gradFill>
                  <a:gsLst>
                    <a:gs pos="2051">
                      <a:srgbClr val="0078D4"/>
                    </a:gs>
                    <a:gs pos="15000">
                      <a:srgbClr val="0078D4"/>
                    </a:gs>
                  </a:gsLst>
                  <a:lin ang="5400000" scaled="0"/>
                </a:gradFill>
                <a:latin typeface="Segoe UI Semibold"/>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0070C0"/>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p:spPr>
        <p:txBody>
          <a:bodyPr wrap="none" lIns="0" tIns="0" rIns="0" bIns="0" rtlCol="0">
            <a:spAutoFit/>
          </a:bodyPr>
          <a:lstStyle/>
          <a:p>
            <a:pPr algn="ctr" defTabSz="914192">
              <a:defRPr/>
            </a:pPr>
            <a:r>
              <a:rPr lang="en-US" sz="1765" dirty="0">
                <a:gradFill>
                  <a:gsLst>
                    <a:gs pos="2051">
                      <a:srgbClr val="0078D4"/>
                    </a:gs>
                    <a:gs pos="15000">
                      <a:srgbClr val="0078D4"/>
                    </a:gs>
                  </a:gsLst>
                  <a:lin ang="5400000" scaled="0"/>
                </a:gradFill>
                <a:latin typeface="Segoe UI Semibold"/>
              </a:rPr>
              <a:t>Report</a:t>
            </a:r>
          </a:p>
          <a:p>
            <a:pPr algn="ctr" defTabSz="914192">
              <a:defRPr/>
            </a:pPr>
            <a:r>
              <a:rPr lang="en-US" sz="1765" dirty="0">
                <a:gradFill>
                  <a:gsLst>
                    <a:gs pos="2051">
                      <a:srgbClr val="0078D4"/>
                    </a:gs>
                    <a:gs pos="15000">
                      <a:srgbClr val="0078D4"/>
                    </a:gs>
                  </a:gsLst>
                  <a:lin ang="5400000" scaled="0"/>
                </a:gradFill>
                <a:latin typeface="Segoe UI Semibold"/>
              </a:rPr>
              <a:t>Analyze</a:t>
            </a:r>
          </a:p>
          <a:p>
            <a:pPr algn="ctr" defTabSz="914192">
              <a:defRPr/>
            </a:pPr>
            <a:r>
              <a:rPr lang="en-US" sz="1765" dirty="0">
                <a:gradFill>
                  <a:gsLst>
                    <a:gs pos="2051">
                      <a:srgbClr val="0078D4"/>
                    </a:gs>
                    <a:gs pos="15000">
                      <a:srgbClr val="0078D4"/>
                    </a:gs>
                  </a:gsLst>
                  <a:lin ang="5400000" scaled="0"/>
                </a:gradFill>
                <a:latin typeface="Segoe UI Semibold"/>
              </a:rPr>
              <a:t>Act</a:t>
            </a:r>
          </a:p>
        </p:txBody>
      </p:sp>
      <p:sp>
        <p:nvSpPr>
          <p:cNvPr id="44" name="TextBox 43">
            <a:extLst>
              <a:ext uri="{FF2B5EF4-FFF2-40B4-BE49-F238E27FC236}">
                <a16:creationId xmlns:a16="http://schemas.microsoft.com/office/drawing/2014/main" id="{75FBBAC7-AE2A-41E3-946C-37AD3EF753E5}"/>
              </a:ext>
            </a:extLst>
          </p:cNvPr>
          <p:cNvSpPr txBox="1"/>
          <p:nvPr/>
        </p:nvSpPr>
        <p:spPr>
          <a:xfrm>
            <a:off x="6452410" y="9229459"/>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Databricks</a:t>
            </a:r>
          </a:p>
        </p:txBody>
      </p:sp>
      <p:sp>
        <p:nvSpPr>
          <p:cNvPr id="45" name="TextBox 44">
            <a:extLst>
              <a:ext uri="{FF2B5EF4-FFF2-40B4-BE49-F238E27FC236}">
                <a16:creationId xmlns:a16="http://schemas.microsoft.com/office/drawing/2014/main" id="{8581C617-2F91-4938-A6AA-235BDCDD61D1}"/>
              </a:ext>
            </a:extLst>
          </p:cNvPr>
          <p:cNvSpPr txBox="1"/>
          <p:nvPr/>
        </p:nvSpPr>
        <p:spPr>
          <a:xfrm>
            <a:off x="2512529" y="781236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a:t>
            </a:r>
            <a:br>
              <a:rPr lang="en-US" sz="1600">
                <a:gradFill>
                  <a:gsLst>
                    <a:gs pos="2917">
                      <a:srgbClr val="1A1A1A"/>
                    </a:gs>
                    <a:gs pos="30000">
                      <a:srgbClr val="1A1A1A"/>
                    </a:gs>
                  </a:gsLst>
                  <a:lin ang="5400000" scaled="0"/>
                </a:gradFill>
                <a:latin typeface="Segoe UI"/>
              </a:rPr>
            </a:br>
            <a:r>
              <a:rPr lang="en-US" sz="1600">
                <a:gradFill>
                  <a:gsLst>
                    <a:gs pos="2917">
                      <a:srgbClr val="1A1A1A"/>
                    </a:gs>
                    <a:gs pos="30000">
                      <a:srgbClr val="1A1A1A"/>
                    </a:gs>
                  </a:gsLst>
                  <a:lin ang="5400000" scaled="0"/>
                </a:gradFill>
                <a:latin typeface="Segoe UI"/>
              </a:rPr>
              <a:t>Data Factory</a:t>
            </a:r>
          </a:p>
        </p:txBody>
      </p:sp>
      <p:sp>
        <p:nvSpPr>
          <p:cNvPr id="46" name="TextBox 45">
            <a:extLst>
              <a:ext uri="{FF2B5EF4-FFF2-40B4-BE49-F238E27FC236}">
                <a16:creationId xmlns:a16="http://schemas.microsoft.com/office/drawing/2014/main" id="{52FCE9FC-4391-4130-9127-900A76DD525E}"/>
              </a:ext>
            </a:extLst>
          </p:cNvPr>
          <p:cNvSpPr txBox="1"/>
          <p:nvPr/>
        </p:nvSpPr>
        <p:spPr>
          <a:xfrm>
            <a:off x="4482469" y="8509905"/>
            <a:ext cx="120055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Data Lake Storage</a:t>
            </a:r>
          </a:p>
        </p:txBody>
      </p:sp>
      <p:sp>
        <p:nvSpPr>
          <p:cNvPr id="47" name="TextBox 46">
            <a:extLst>
              <a:ext uri="{FF2B5EF4-FFF2-40B4-BE49-F238E27FC236}">
                <a16:creationId xmlns:a16="http://schemas.microsoft.com/office/drawing/2014/main" id="{EF01B1BD-A5B5-4265-81A2-36FA10009667}"/>
              </a:ext>
            </a:extLst>
          </p:cNvPr>
          <p:cNvSpPr txBox="1"/>
          <p:nvPr/>
        </p:nvSpPr>
        <p:spPr>
          <a:xfrm>
            <a:off x="8115121" y="10013595"/>
            <a:ext cx="1809619" cy="443198"/>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Azure SQL Data Warehouse</a:t>
            </a:r>
          </a:p>
        </p:txBody>
      </p:sp>
      <p:sp>
        <p:nvSpPr>
          <p:cNvPr id="60" name="TextBox 59">
            <a:extLst>
              <a:ext uri="{FF2B5EF4-FFF2-40B4-BE49-F238E27FC236}">
                <a16:creationId xmlns:a16="http://schemas.microsoft.com/office/drawing/2014/main" id="{C69238D2-5444-47FE-8F0D-4B69D76E6F84}"/>
              </a:ext>
            </a:extLst>
          </p:cNvPr>
          <p:cNvSpPr txBox="1"/>
          <p:nvPr/>
        </p:nvSpPr>
        <p:spPr>
          <a:xfrm>
            <a:off x="10465960" y="10714066"/>
            <a:ext cx="1037020" cy="221599"/>
          </a:xfrm>
          <a:prstGeom prst="rect">
            <a:avLst/>
          </a:prstGeom>
          <a:noFill/>
        </p:spPr>
        <p:txBody>
          <a:bodyPr wrap="square" lIns="0" tIns="0" rIns="0" bIns="0" rtlCol="0">
            <a:spAutoFit/>
          </a:bodyPr>
          <a:lstStyle/>
          <a:p>
            <a:pPr algn="ctr" defTabSz="914192">
              <a:lnSpc>
                <a:spcPct val="90000"/>
              </a:lnSpc>
              <a:defRPr/>
            </a:pPr>
            <a:r>
              <a:rPr lang="en-US" sz="1600">
                <a:gradFill>
                  <a:gsLst>
                    <a:gs pos="2917">
                      <a:srgbClr val="1A1A1A"/>
                    </a:gs>
                    <a:gs pos="30000">
                      <a:srgbClr val="1A1A1A"/>
                    </a:gs>
                  </a:gsLst>
                  <a:lin ang="5400000" scaled="0"/>
                </a:gradFill>
                <a:latin typeface="Segoe UI"/>
              </a:rPr>
              <a:t>Power BI</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1128029"/>
            <a:chOff x="462139" y="4239500"/>
            <a:chExt cx="1142468" cy="1128029"/>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83099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r>
                <a:rPr kumimoji="0" lang="en-US" sz="1200" b="0" i="0" u="none" strike="noStrike" kern="0" cap="none" spc="0" normalizeH="0" baseline="0" noProof="0">
                  <a:ln>
                    <a:noFill/>
                  </a:ln>
                  <a:solidFill>
                    <a:srgbClr val="D83B0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2367868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p:bldP spid="54" grpId="0"/>
      <p:bldP spid="55"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p:cTn id="7" dur="500" fill="hold"/>
                                        <p:tgtEl>
                                          <p:spTgt spid="201"/>
                                        </p:tgtEl>
                                        <p:attrNameLst>
                                          <p:attrName>ppt_w</p:attrName>
                                        </p:attrNameLst>
                                      </p:cBhvr>
                                      <p:tavLst>
                                        <p:tav tm="0">
                                          <p:val>
                                            <p:fltVal val="0"/>
                                          </p:val>
                                        </p:tav>
                                        <p:tav tm="100000">
                                          <p:val>
                                            <p:strVal val="#ppt_w"/>
                                          </p:val>
                                        </p:tav>
                                      </p:tavLst>
                                    </p:anim>
                                    <p:anim calcmode="lin" valueType="num">
                                      <p:cBhvr>
                                        <p:cTn id="8" dur="500" fill="hold"/>
                                        <p:tgtEl>
                                          <p:spTgt spid="201"/>
                                        </p:tgtEl>
                                        <p:attrNameLst>
                                          <p:attrName>ppt_h</p:attrName>
                                        </p:attrNameLst>
                                      </p:cBhvr>
                                      <p:tavLst>
                                        <p:tav tm="0">
                                          <p:val>
                                            <p:fltVal val="0"/>
                                          </p:val>
                                        </p:tav>
                                        <p:tav tm="100000">
                                          <p:val>
                                            <p:strVal val="#ppt_h"/>
                                          </p:val>
                                        </p:tav>
                                      </p:tavLst>
                                    </p:anim>
                                    <p:animEffect transition="in" filter="fade">
                                      <p:cBhvr>
                                        <p:cTn id="9" dur="500"/>
                                        <p:tgtEl>
                                          <p:spTgt spid="20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08"/>
                                        </p:tgtEl>
                                        <p:attrNameLst>
                                          <p:attrName>style.visibility</p:attrName>
                                        </p:attrNameLst>
                                      </p:cBhvr>
                                      <p:to>
                                        <p:strVal val="visible"/>
                                      </p:to>
                                    </p:set>
                                    <p:anim calcmode="lin" valueType="num">
                                      <p:cBhvr>
                                        <p:cTn id="14" dur="500" fill="hold"/>
                                        <p:tgtEl>
                                          <p:spTgt spid="208"/>
                                        </p:tgtEl>
                                        <p:attrNameLst>
                                          <p:attrName>ppt_w</p:attrName>
                                        </p:attrNameLst>
                                      </p:cBhvr>
                                      <p:tavLst>
                                        <p:tav tm="0">
                                          <p:val>
                                            <p:fltVal val="0"/>
                                          </p:val>
                                        </p:tav>
                                        <p:tav tm="100000">
                                          <p:val>
                                            <p:strVal val="#ppt_w"/>
                                          </p:val>
                                        </p:tav>
                                      </p:tavLst>
                                    </p:anim>
                                    <p:anim calcmode="lin" valueType="num">
                                      <p:cBhvr>
                                        <p:cTn id="15" dur="500" fill="hold"/>
                                        <p:tgtEl>
                                          <p:spTgt spid="208"/>
                                        </p:tgtEl>
                                        <p:attrNameLst>
                                          <p:attrName>ppt_h</p:attrName>
                                        </p:attrNameLst>
                                      </p:cBhvr>
                                      <p:tavLst>
                                        <p:tav tm="0">
                                          <p:val>
                                            <p:fltVal val="0"/>
                                          </p:val>
                                        </p:tav>
                                        <p:tav tm="100000">
                                          <p:val>
                                            <p:strVal val="#ppt_h"/>
                                          </p:val>
                                        </p:tav>
                                      </p:tavLst>
                                    </p:anim>
                                    <p:animEffect transition="in" filter="fade">
                                      <p:cBhvr>
                                        <p:cTn id="16" dur="500"/>
                                        <p:tgtEl>
                                          <p:spTgt spid="20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 calcmode="lin" valueType="num">
                                      <p:cBhvr>
                                        <p:cTn id="21" dur="500" fill="hold"/>
                                        <p:tgtEl>
                                          <p:spTgt spid="214"/>
                                        </p:tgtEl>
                                        <p:attrNameLst>
                                          <p:attrName>ppt_w</p:attrName>
                                        </p:attrNameLst>
                                      </p:cBhvr>
                                      <p:tavLst>
                                        <p:tav tm="0">
                                          <p:val>
                                            <p:fltVal val="0"/>
                                          </p:val>
                                        </p:tav>
                                        <p:tav tm="100000">
                                          <p:val>
                                            <p:strVal val="#ppt_w"/>
                                          </p:val>
                                        </p:tav>
                                      </p:tavLst>
                                    </p:anim>
                                    <p:anim calcmode="lin" valueType="num">
                                      <p:cBhvr>
                                        <p:cTn id="22" dur="500" fill="hold"/>
                                        <p:tgtEl>
                                          <p:spTgt spid="214"/>
                                        </p:tgtEl>
                                        <p:attrNameLst>
                                          <p:attrName>ppt_h</p:attrName>
                                        </p:attrNameLst>
                                      </p:cBhvr>
                                      <p:tavLst>
                                        <p:tav tm="0">
                                          <p:val>
                                            <p:fltVal val="0"/>
                                          </p:val>
                                        </p:tav>
                                        <p:tav tm="100000">
                                          <p:val>
                                            <p:strVal val="#ppt_h"/>
                                          </p:val>
                                        </p:tav>
                                      </p:tavLst>
                                    </p:anim>
                                    <p:animEffect transition="in" filter="fade">
                                      <p:cBhvr>
                                        <p:cTn id="23" dur="500"/>
                                        <p:tgtEl>
                                          <p:spTgt spid="21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8"/>
                                        </p:tgtEl>
                                        <p:attrNameLst>
                                          <p:attrName>style.visibility</p:attrName>
                                        </p:attrNameLst>
                                      </p:cBhvr>
                                      <p:to>
                                        <p:strVal val="visible"/>
                                      </p:to>
                                    </p:set>
                                    <p:anim calcmode="lin" valueType="num">
                                      <p:cBhvr>
                                        <p:cTn id="28" dur="500" fill="hold"/>
                                        <p:tgtEl>
                                          <p:spTgt spid="218"/>
                                        </p:tgtEl>
                                        <p:attrNameLst>
                                          <p:attrName>ppt_w</p:attrName>
                                        </p:attrNameLst>
                                      </p:cBhvr>
                                      <p:tavLst>
                                        <p:tav tm="0">
                                          <p:val>
                                            <p:fltVal val="0"/>
                                          </p:val>
                                        </p:tav>
                                        <p:tav tm="100000">
                                          <p:val>
                                            <p:strVal val="#ppt_w"/>
                                          </p:val>
                                        </p:tav>
                                      </p:tavLst>
                                    </p:anim>
                                    <p:anim calcmode="lin" valueType="num">
                                      <p:cBhvr>
                                        <p:cTn id="29" dur="500" fill="hold"/>
                                        <p:tgtEl>
                                          <p:spTgt spid="218"/>
                                        </p:tgtEl>
                                        <p:attrNameLst>
                                          <p:attrName>ppt_h</p:attrName>
                                        </p:attrNameLst>
                                      </p:cBhvr>
                                      <p:tavLst>
                                        <p:tav tm="0">
                                          <p:val>
                                            <p:fltVal val="0"/>
                                          </p:val>
                                        </p:tav>
                                        <p:tav tm="100000">
                                          <p:val>
                                            <p:strVal val="#ppt_h"/>
                                          </p:val>
                                        </p:tav>
                                      </p:tavLst>
                                    </p:anim>
                                    <p:animEffect transition="in" filter="fade">
                                      <p:cBhvr>
                                        <p:cTn id="30" dur="500"/>
                                        <p:tgtEl>
                                          <p:spTgt spid="21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48"/>
                                        </p:tgtEl>
                                        <p:attrNameLst>
                                          <p:attrName>style.visibility</p:attrName>
                                        </p:attrNameLst>
                                      </p:cBhvr>
                                      <p:to>
                                        <p:strVal val="visible"/>
                                      </p:to>
                                    </p:set>
                                    <p:anim calcmode="lin" valueType="num">
                                      <p:cBhvr>
                                        <p:cTn id="35" dur="500" fill="hold"/>
                                        <p:tgtEl>
                                          <p:spTgt spid="248"/>
                                        </p:tgtEl>
                                        <p:attrNameLst>
                                          <p:attrName>ppt_w</p:attrName>
                                        </p:attrNameLst>
                                      </p:cBhvr>
                                      <p:tavLst>
                                        <p:tav tm="0">
                                          <p:val>
                                            <p:fltVal val="0"/>
                                          </p:val>
                                        </p:tav>
                                        <p:tav tm="100000">
                                          <p:val>
                                            <p:strVal val="#ppt_w"/>
                                          </p:val>
                                        </p:tav>
                                      </p:tavLst>
                                    </p:anim>
                                    <p:anim calcmode="lin" valueType="num">
                                      <p:cBhvr>
                                        <p:cTn id="36" dur="500" fill="hold"/>
                                        <p:tgtEl>
                                          <p:spTgt spid="248"/>
                                        </p:tgtEl>
                                        <p:attrNameLst>
                                          <p:attrName>ppt_h</p:attrName>
                                        </p:attrNameLst>
                                      </p:cBhvr>
                                      <p:tavLst>
                                        <p:tav tm="0">
                                          <p:val>
                                            <p:fltVal val="0"/>
                                          </p:val>
                                        </p:tav>
                                        <p:tav tm="100000">
                                          <p:val>
                                            <p:strVal val="#ppt_h"/>
                                          </p:val>
                                        </p:tav>
                                      </p:tavLst>
                                    </p:anim>
                                    <p:animEffect transition="in" filter="fade">
                                      <p:cBhvr>
                                        <p:cTn id="37" dur="500"/>
                                        <p:tgtEl>
                                          <p:spTgt spid="24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82"/>
                                        </p:tgtEl>
                                        <p:attrNameLst>
                                          <p:attrName>style.visibility</p:attrName>
                                        </p:attrNameLst>
                                      </p:cBhvr>
                                      <p:to>
                                        <p:strVal val="visible"/>
                                      </p:to>
                                    </p:set>
                                    <p:anim calcmode="lin" valueType="num">
                                      <p:cBhvr>
                                        <p:cTn id="42" dur="500" fill="hold"/>
                                        <p:tgtEl>
                                          <p:spTgt spid="182"/>
                                        </p:tgtEl>
                                        <p:attrNameLst>
                                          <p:attrName>ppt_w</p:attrName>
                                        </p:attrNameLst>
                                      </p:cBhvr>
                                      <p:tavLst>
                                        <p:tav tm="0">
                                          <p:val>
                                            <p:fltVal val="0"/>
                                          </p:val>
                                        </p:tav>
                                        <p:tav tm="100000">
                                          <p:val>
                                            <p:strVal val="#ppt_w"/>
                                          </p:val>
                                        </p:tav>
                                      </p:tavLst>
                                    </p:anim>
                                    <p:anim calcmode="lin" valueType="num">
                                      <p:cBhvr>
                                        <p:cTn id="43" dur="500" fill="hold"/>
                                        <p:tgtEl>
                                          <p:spTgt spid="182"/>
                                        </p:tgtEl>
                                        <p:attrNameLst>
                                          <p:attrName>ppt_h</p:attrName>
                                        </p:attrNameLst>
                                      </p:cBhvr>
                                      <p:tavLst>
                                        <p:tav tm="0">
                                          <p:val>
                                            <p:fltVal val="0"/>
                                          </p:val>
                                        </p:tav>
                                        <p:tav tm="100000">
                                          <p:val>
                                            <p:strVal val="#ppt_h"/>
                                          </p:val>
                                        </p:tav>
                                      </p:tavLst>
                                    </p:anim>
                                    <p:animEffect transition="in" filter="fade">
                                      <p:cBhvr>
                                        <p:cTn id="44" dur="500"/>
                                        <p:tgtEl>
                                          <p:spTgt spid="18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62"/>
                                        </p:tgtEl>
                                        <p:attrNameLst>
                                          <p:attrName>style.visibility</p:attrName>
                                        </p:attrNameLst>
                                      </p:cBhvr>
                                      <p:to>
                                        <p:strVal val="visible"/>
                                      </p:to>
                                    </p:set>
                                    <p:anim calcmode="lin" valueType="num">
                                      <p:cBhvr>
                                        <p:cTn id="49" dur="500" fill="hold"/>
                                        <p:tgtEl>
                                          <p:spTgt spid="262"/>
                                        </p:tgtEl>
                                        <p:attrNameLst>
                                          <p:attrName>ppt_w</p:attrName>
                                        </p:attrNameLst>
                                      </p:cBhvr>
                                      <p:tavLst>
                                        <p:tav tm="0">
                                          <p:val>
                                            <p:fltVal val="0"/>
                                          </p:val>
                                        </p:tav>
                                        <p:tav tm="100000">
                                          <p:val>
                                            <p:strVal val="#ppt_w"/>
                                          </p:val>
                                        </p:tav>
                                      </p:tavLst>
                                    </p:anim>
                                    <p:anim calcmode="lin" valueType="num">
                                      <p:cBhvr>
                                        <p:cTn id="50" dur="500" fill="hold"/>
                                        <p:tgtEl>
                                          <p:spTgt spid="262"/>
                                        </p:tgtEl>
                                        <p:attrNameLst>
                                          <p:attrName>ppt_h</p:attrName>
                                        </p:attrNameLst>
                                      </p:cBhvr>
                                      <p:tavLst>
                                        <p:tav tm="0">
                                          <p:val>
                                            <p:fltVal val="0"/>
                                          </p:val>
                                        </p:tav>
                                        <p:tav tm="100000">
                                          <p:val>
                                            <p:strVal val="#ppt_h"/>
                                          </p:val>
                                        </p:tav>
                                      </p:tavLst>
                                    </p:anim>
                                    <p:animEffect transition="in" filter="fade">
                                      <p:cBhvr>
                                        <p:cTn id="51" dur="500"/>
                                        <p:tgtEl>
                                          <p:spTgt spid="26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213"/>
                                        </p:tgtEl>
                                        <p:attrNameLst>
                                          <p:attrName>style.visibility</p:attrName>
                                        </p:attrNameLst>
                                      </p:cBhvr>
                                      <p:to>
                                        <p:strVal val="visible"/>
                                      </p:to>
                                    </p:set>
                                    <p:anim calcmode="lin" valueType="num">
                                      <p:cBhvr>
                                        <p:cTn id="56" dur="500" fill="hold"/>
                                        <p:tgtEl>
                                          <p:spTgt spid="213"/>
                                        </p:tgtEl>
                                        <p:attrNameLst>
                                          <p:attrName>ppt_w</p:attrName>
                                        </p:attrNameLst>
                                      </p:cBhvr>
                                      <p:tavLst>
                                        <p:tav tm="0">
                                          <p:val>
                                            <p:fltVal val="0"/>
                                          </p:val>
                                        </p:tav>
                                        <p:tav tm="100000">
                                          <p:val>
                                            <p:strVal val="#ppt_w"/>
                                          </p:val>
                                        </p:tav>
                                      </p:tavLst>
                                    </p:anim>
                                    <p:anim calcmode="lin" valueType="num">
                                      <p:cBhvr>
                                        <p:cTn id="57" dur="500" fill="hold"/>
                                        <p:tgtEl>
                                          <p:spTgt spid="213"/>
                                        </p:tgtEl>
                                        <p:attrNameLst>
                                          <p:attrName>ppt_h</p:attrName>
                                        </p:attrNameLst>
                                      </p:cBhvr>
                                      <p:tavLst>
                                        <p:tav tm="0">
                                          <p:val>
                                            <p:fltVal val="0"/>
                                          </p:val>
                                        </p:tav>
                                        <p:tav tm="100000">
                                          <p:val>
                                            <p:strVal val="#ppt_h"/>
                                          </p:val>
                                        </p:tav>
                                      </p:tavLst>
                                    </p:anim>
                                    <p:animEffect transition="in" filter="fade">
                                      <p:cBhvr>
                                        <p:cTn id="58" dur="500"/>
                                        <p:tgtEl>
                                          <p:spTgt spid="21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275"/>
                                        </p:tgtEl>
                                        <p:attrNameLst>
                                          <p:attrName>style.visibility</p:attrName>
                                        </p:attrNameLst>
                                      </p:cBhvr>
                                      <p:to>
                                        <p:strVal val="visible"/>
                                      </p:to>
                                    </p:set>
                                    <p:anim calcmode="lin" valueType="num">
                                      <p:cBhvr>
                                        <p:cTn id="63" dur="500" fill="hold"/>
                                        <p:tgtEl>
                                          <p:spTgt spid="275"/>
                                        </p:tgtEl>
                                        <p:attrNameLst>
                                          <p:attrName>ppt_w</p:attrName>
                                        </p:attrNameLst>
                                      </p:cBhvr>
                                      <p:tavLst>
                                        <p:tav tm="0">
                                          <p:val>
                                            <p:fltVal val="0"/>
                                          </p:val>
                                        </p:tav>
                                        <p:tav tm="100000">
                                          <p:val>
                                            <p:strVal val="#ppt_w"/>
                                          </p:val>
                                        </p:tav>
                                      </p:tavLst>
                                    </p:anim>
                                    <p:anim calcmode="lin" valueType="num">
                                      <p:cBhvr>
                                        <p:cTn id="64" dur="500" fill="hold"/>
                                        <p:tgtEl>
                                          <p:spTgt spid="275"/>
                                        </p:tgtEl>
                                        <p:attrNameLst>
                                          <p:attrName>ppt_h</p:attrName>
                                        </p:attrNameLst>
                                      </p:cBhvr>
                                      <p:tavLst>
                                        <p:tav tm="0">
                                          <p:val>
                                            <p:fltVal val="0"/>
                                          </p:val>
                                        </p:tav>
                                        <p:tav tm="100000">
                                          <p:val>
                                            <p:strVal val="#ppt_h"/>
                                          </p:val>
                                        </p:tav>
                                      </p:tavLst>
                                    </p:anim>
                                    <p:animEffect transition="in" filter="fade">
                                      <p:cBhvr>
                                        <p:cTn id="65" dur="500"/>
                                        <p:tgtEl>
                                          <p:spTgt spid="27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83"/>
                                        </p:tgtEl>
                                        <p:attrNameLst>
                                          <p:attrName>style.visibility</p:attrName>
                                        </p:attrNameLst>
                                      </p:cBhvr>
                                      <p:to>
                                        <p:strVal val="visible"/>
                                      </p:to>
                                    </p:set>
                                    <p:anim calcmode="lin" valueType="num">
                                      <p:cBhvr>
                                        <p:cTn id="70" dur="500" fill="hold"/>
                                        <p:tgtEl>
                                          <p:spTgt spid="283"/>
                                        </p:tgtEl>
                                        <p:attrNameLst>
                                          <p:attrName>ppt_w</p:attrName>
                                        </p:attrNameLst>
                                      </p:cBhvr>
                                      <p:tavLst>
                                        <p:tav tm="0">
                                          <p:val>
                                            <p:fltVal val="0"/>
                                          </p:val>
                                        </p:tav>
                                        <p:tav tm="100000">
                                          <p:val>
                                            <p:strVal val="#ppt_w"/>
                                          </p:val>
                                        </p:tav>
                                      </p:tavLst>
                                    </p:anim>
                                    <p:anim calcmode="lin" valueType="num">
                                      <p:cBhvr>
                                        <p:cTn id="71" dur="500" fill="hold"/>
                                        <p:tgtEl>
                                          <p:spTgt spid="283"/>
                                        </p:tgtEl>
                                        <p:attrNameLst>
                                          <p:attrName>ppt_h</p:attrName>
                                        </p:attrNameLst>
                                      </p:cBhvr>
                                      <p:tavLst>
                                        <p:tav tm="0">
                                          <p:val>
                                            <p:fltVal val="0"/>
                                          </p:val>
                                        </p:tav>
                                        <p:tav tm="100000">
                                          <p:val>
                                            <p:strVal val="#ppt_h"/>
                                          </p:val>
                                        </p:tav>
                                      </p:tavLst>
                                    </p:anim>
                                    <p:animEffect transition="in" filter="fade">
                                      <p:cBhvr>
                                        <p:cTn id="72" dur="500"/>
                                        <p:tgtEl>
                                          <p:spTgt spid="28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249"/>
                                        </p:tgtEl>
                                        <p:attrNameLst>
                                          <p:attrName>style.visibility</p:attrName>
                                        </p:attrNameLst>
                                      </p:cBhvr>
                                      <p:to>
                                        <p:strVal val="visible"/>
                                      </p:to>
                                    </p:set>
                                    <p:anim calcmode="lin" valueType="num">
                                      <p:cBhvr>
                                        <p:cTn id="77" dur="500" fill="hold"/>
                                        <p:tgtEl>
                                          <p:spTgt spid="249"/>
                                        </p:tgtEl>
                                        <p:attrNameLst>
                                          <p:attrName>ppt_w</p:attrName>
                                        </p:attrNameLst>
                                      </p:cBhvr>
                                      <p:tavLst>
                                        <p:tav tm="0">
                                          <p:val>
                                            <p:fltVal val="0"/>
                                          </p:val>
                                        </p:tav>
                                        <p:tav tm="100000">
                                          <p:val>
                                            <p:strVal val="#ppt_w"/>
                                          </p:val>
                                        </p:tav>
                                      </p:tavLst>
                                    </p:anim>
                                    <p:anim calcmode="lin" valueType="num">
                                      <p:cBhvr>
                                        <p:cTn id="78" dur="500" fill="hold"/>
                                        <p:tgtEl>
                                          <p:spTgt spid="249"/>
                                        </p:tgtEl>
                                        <p:attrNameLst>
                                          <p:attrName>ppt_h</p:attrName>
                                        </p:attrNameLst>
                                      </p:cBhvr>
                                      <p:tavLst>
                                        <p:tav tm="0">
                                          <p:val>
                                            <p:fltVal val="0"/>
                                          </p:val>
                                        </p:tav>
                                        <p:tav tm="100000">
                                          <p:val>
                                            <p:strVal val="#ppt_h"/>
                                          </p:val>
                                        </p:tav>
                                      </p:tavLst>
                                    </p:anim>
                                    <p:animEffect transition="in" filter="fade">
                                      <p:cBhvr>
                                        <p:cTn id="79" dur="500"/>
                                        <p:tgtEl>
                                          <p:spTgt spid="249"/>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216"/>
                                        </p:tgtEl>
                                        <p:attrNameLst>
                                          <p:attrName>style.visibility</p:attrName>
                                        </p:attrNameLst>
                                      </p:cBhvr>
                                      <p:to>
                                        <p:strVal val="visible"/>
                                      </p:to>
                                    </p:set>
                                    <p:anim calcmode="lin" valueType="num">
                                      <p:cBhvr>
                                        <p:cTn id="84" dur="500" fill="hold"/>
                                        <p:tgtEl>
                                          <p:spTgt spid="216"/>
                                        </p:tgtEl>
                                        <p:attrNameLst>
                                          <p:attrName>ppt_w</p:attrName>
                                        </p:attrNameLst>
                                      </p:cBhvr>
                                      <p:tavLst>
                                        <p:tav tm="0">
                                          <p:val>
                                            <p:fltVal val="0"/>
                                          </p:val>
                                        </p:tav>
                                        <p:tav tm="100000">
                                          <p:val>
                                            <p:strVal val="#ppt_w"/>
                                          </p:val>
                                        </p:tav>
                                      </p:tavLst>
                                    </p:anim>
                                    <p:anim calcmode="lin" valueType="num">
                                      <p:cBhvr>
                                        <p:cTn id="85" dur="500" fill="hold"/>
                                        <p:tgtEl>
                                          <p:spTgt spid="216"/>
                                        </p:tgtEl>
                                        <p:attrNameLst>
                                          <p:attrName>ppt_h</p:attrName>
                                        </p:attrNameLst>
                                      </p:cBhvr>
                                      <p:tavLst>
                                        <p:tav tm="0">
                                          <p:val>
                                            <p:fltVal val="0"/>
                                          </p:val>
                                        </p:tav>
                                        <p:tav tm="100000">
                                          <p:val>
                                            <p:strVal val="#ppt_h"/>
                                          </p:val>
                                        </p:tav>
                                      </p:tavLst>
                                    </p:anim>
                                    <p:animEffect transition="in" filter="fade">
                                      <p:cBhvr>
                                        <p:cTn id="8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83" grpId="0" animBg="1"/>
      <p:bldP spid="249" grpId="0" animBg="1"/>
      <p:bldP spid="216" grpId="0" animBg="1"/>
      <p:bldP spid="218" grpId="0" animBg="1"/>
      <p:bldP spid="182" grpId="0" animBg="1"/>
      <p:bldP spid="214" grpId="0" animBg="1"/>
      <p:bldP spid="208" grpId="0" animBg="1"/>
      <p:bldP spid="213" grpId="0" animBg="1"/>
      <p:bldP spid="248" grpId="0" animBg="1"/>
      <p:bldP spid="262" grpId="0" animBg="1"/>
      <p:bldP spid="27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Ingest / Acquire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Ingest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14416"/>
            <a:ext cx="1034706" cy="543226"/>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483887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p:bldP spid="53" grpId="0" animBg="1"/>
      <p:bldP spid="54" grpId="0" animBg="1"/>
      <p:bldP spid="55" grpId="0" animBg="1"/>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457200" indent="-457200">
              <a:buClr>
                <a:schemeClr val="tx1"/>
              </a:buClr>
              <a:buFont typeface="Arial" panose="020B0604020202020204" pitchFamily="34" charset="0"/>
              <a:buChar char="•"/>
            </a:pPr>
            <a:r>
              <a:rPr lang="en-US" dirty="0"/>
              <a:t>Pre-Requisites: 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a:t>
            </a:r>
          </a:p>
          <a:p>
            <a:pPr marL="457200" indent="-457200">
              <a:buClr>
                <a:schemeClr val="tx1"/>
              </a:buClr>
              <a:buFont typeface="Arial" panose="020B0604020202020204" pitchFamily="34" charset="0"/>
              <a:buChar char="•"/>
            </a:pPr>
            <a:r>
              <a:rPr lang="en-US" dirty="0"/>
              <a:t>Format: 25% Presentation / 75% Hands-On</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Several proctors are here to help</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1381281270"/>
              </p:ext>
            </p:extLst>
          </p:nvPr>
        </p:nvGraphicFramePr>
        <p:xfrm>
          <a:off x="194310" y="1051560"/>
          <a:ext cx="11830048" cy="5492024"/>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600" dirty="0"/>
                    </a:p>
                  </a:txBody>
                  <a:tcPr/>
                </a:tc>
                <a:tc>
                  <a:txBody>
                    <a:bodyPr/>
                    <a:lstStyle/>
                    <a:p>
                      <a:pPr algn="ctr"/>
                      <a:r>
                        <a:rPr lang="en-US" sz="1600" dirty="0"/>
                        <a:t>Apache Kafka on HDInsight</a:t>
                      </a:r>
                      <a:endParaRPr lang="en-US" sz="1600" b="0" dirty="0"/>
                    </a:p>
                  </a:txBody>
                  <a:tcPr/>
                </a:tc>
                <a:tc>
                  <a:txBody>
                    <a:bodyPr/>
                    <a:lstStyle/>
                    <a:p>
                      <a:pPr algn="ctr"/>
                      <a:r>
                        <a:rPr lang="en-US" sz="1600"/>
                        <a:t>Azure Event Hubs</a:t>
                      </a:r>
                      <a:endParaRPr lang="en-US" sz="1600" b="0"/>
                    </a:p>
                  </a:txBody>
                  <a:tcPr/>
                </a:tc>
                <a:tc>
                  <a:txBody>
                    <a:bodyPr/>
                    <a:lstStyle/>
                    <a:p>
                      <a:pPr algn="ctr"/>
                      <a:r>
                        <a:rPr lang="en-US" sz="1600" dirty="0"/>
                        <a:t>Azure IoT Hub</a:t>
                      </a:r>
                      <a:endParaRPr lang="en-US" sz="1600" b="0" dirty="0"/>
                    </a:p>
                  </a:txBody>
                  <a:tcPr/>
                </a:tc>
                <a:extLst>
                  <a:ext uri="{0D108BD9-81ED-4DB2-BD59-A6C34878D82A}">
                    <a16:rowId xmlns:a16="http://schemas.microsoft.com/office/drawing/2014/main" val="1638703510"/>
                  </a:ext>
                </a:extLst>
              </a:tr>
              <a:tr h="419520">
                <a:tc>
                  <a:txBody>
                    <a:bodyPr/>
                    <a:lstStyle/>
                    <a:p>
                      <a:r>
                        <a:rPr lang="en-US" sz="1200" dirty="0"/>
                        <a:t>Open-Source</a:t>
                      </a:r>
                      <a:endParaRPr lang="en-US" sz="1200" b="0" dirty="0">
                        <a:solidFill>
                          <a:schemeClr val="bg1"/>
                        </a:solidFill>
                        <a:latin typeface="+mn-lt"/>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 </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200"/>
                        <a:t>Serverless Service</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200"/>
                        <a:t>Hybrid (cloud and on-</a:t>
                      </a:r>
                      <a:r>
                        <a:rPr lang="en-US" sz="1200" err="1"/>
                        <a:t>prem</a:t>
                      </a:r>
                      <a:r>
                        <a:rPr lang="en-US" sz="1200"/>
                        <a:t>)</a:t>
                      </a:r>
                      <a:endParaRPr lang="en-US" sz="1200" b="0">
                        <a:solidFill>
                          <a:schemeClr val="bg1"/>
                        </a:solidFill>
                        <a:latin typeface="+mn-lt"/>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200" dirty="0"/>
                        <a:t>Protocols supported</a:t>
                      </a:r>
                      <a:endParaRPr lang="en-US" sz="1200" b="0" dirty="0">
                        <a:solidFill>
                          <a:schemeClr val="bg1"/>
                        </a:solidFill>
                        <a:latin typeface="+mn-lt"/>
                      </a:endParaRPr>
                    </a:p>
                  </a:txBody>
                  <a:tcPr anchor="ctr"/>
                </a:tc>
                <a:tc>
                  <a:txBody>
                    <a:bodyPr/>
                    <a:lstStyle/>
                    <a:p>
                      <a:r>
                        <a:rPr lang="en-US" sz="1200"/>
                        <a:t>HTTP REST</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AMQP, HTTP REST</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MQTT, AMQP, HTTPS and </a:t>
                      </a:r>
                      <a:r>
                        <a:rPr lang="en-US" sz="1200" dirty="0">
                          <a:hlinkClick r:id="rId3"/>
                        </a:rPr>
                        <a:t>Azure IoT protocol gateway </a:t>
                      </a:r>
                      <a:r>
                        <a:rPr lang="en-US" sz="1200" dirty="0"/>
                        <a:t>for custom protocols</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200"/>
                        <a:t>Replication and reliability</a:t>
                      </a:r>
                      <a:endParaRPr lang="en-US" sz="1200" b="0">
                        <a:solidFill>
                          <a:schemeClr val="bg1"/>
                        </a:solidFill>
                        <a:latin typeface="+mn-lt"/>
                      </a:endParaRPr>
                    </a:p>
                  </a:txBody>
                  <a:tcPr anchor="ctr"/>
                </a:tc>
                <a:tc>
                  <a:txBody>
                    <a:bodyPr/>
                    <a:lstStyle/>
                    <a:p>
                      <a:r>
                        <a:rPr lang="en-US" sz="1200"/>
                        <a:t>Manually configured with tools like MirrorMaker</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Relies on underlying Azure Storage </a:t>
                      </a:r>
                      <a:endParaRPr lang="en-US" sz="12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t>Relies on underlying Azure Storage </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200"/>
                        <a:t>SLA</a:t>
                      </a:r>
                      <a:endParaRPr lang="en-US" sz="1200" b="0">
                        <a:solidFill>
                          <a:schemeClr val="bg1"/>
                        </a:solidFill>
                        <a:latin typeface="+mn-lt"/>
                      </a:endParaRPr>
                    </a:p>
                  </a:txBody>
                  <a:tcPr anchor="ctr"/>
                </a:tc>
                <a:tc>
                  <a:txBody>
                    <a:bodyPr/>
                    <a:lstStyle/>
                    <a:p>
                      <a:r>
                        <a:rPr lang="en-US" sz="1200"/>
                        <a:t>99.9%</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99.9%</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99.9% </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200"/>
                        <a:t>Scaling</a:t>
                      </a:r>
                      <a:endParaRPr lang="en-US" sz="1200" b="0">
                        <a:solidFill>
                          <a:schemeClr val="bg1"/>
                        </a:solidFill>
                        <a:latin typeface="+mn-lt"/>
                      </a:endParaRPr>
                    </a:p>
                  </a:txBody>
                  <a:tcPr anchor="ctr"/>
                </a:tc>
                <a:tc>
                  <a:txBody>
                    <a:bodyPr/>
                    <a:lstStyle/>
                    <a:p>
                      <a:r>
                        <a:rPr lang="en-US" sz="1200"/>
                        <a:t>Limited by number and type of nodes in the HDInsight cluster provisioned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Limited by number of Throughput Units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Limited by number of IoT Hub Units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200"/>
                        <a:t>Throttling</a:t>
                      </a:r>
                      <a:endParaRPr lang="en-US" sz="1200" b="0">
                        <a:solidFill>
                          <a:schemeClr val="bg1"/>
                        </a:solidFill>
                        <a:latin typeface="+mn-lt"/>
                      </a:endParaRPr>
                    </a:p>
                  </a:txBody>
                  <a:tcPr anchor="ctr"/>
                </a:tc>
                <a:tc>
                  <a:txBody>
                    <a:bodyPr/>
                    <a:lstStyle/>
                    <a:p>
                      <a:r>
                        <a:rPr lang="en-US" sz="1200"/>
                        <a:t>No, explicit throttling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when TU limits are reached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when IoT Hub Unit limits are reached </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200"/>
                        <a:t>Message Size</a:t>
                      </a:r>
                      <a:endParaRPr lang="en-US" sz="1200" b="0">
                        <a:solidFill>
                          <a:schemeClr val="bg1"/>
                        </a:solidFill>
                        <a:latin typeface="+mn-lt"/>
                      </a:endParaRPr>
                    </a:p>
                  </a:txBody>
                  <a:tcPr anchor="ctr"/>
                </a:tc>
                <a:tc>
                  <a:txBody>
                    <a:bodyPr/>
                    <a:lstStyle/>
                    <a:p>
                      <a:r>
                        <a:rPr lang="en-US" sz="1200"/>
                        <a:t>No Limits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256 KB</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256 KB</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200"/>
                        <a:t>Message Ordering</a:t>
                      </a:r>
                      <a:endParaRPr lang="en-US" sz="1200" b="0">
                        <a:solidFill>
                          <a:schemeClr val="bg1"/>
                        </a:solidFill>
                        <a:latin typeface="+mn-lt"/>
                      </a:endParaRPr>
                    </a:p>
                  </a:txBody>
                  <a:tcPr anchor="ctr"/>
                </a:tc>
                <a:tc>
                  <a:txBody>
                    <a:bodyPr/>
                    <a:lstStyle/>
                    <a:p>
                      <a:r>
                        <a:rPr lang="en-US" sz="1200"/>
                        <a:t>Yes, Ordered within a partition</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Ordered within a partition</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within a partition</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200" dirty="0"/>
                        <a:t>Long-term Storage</a:t>
                      </a:r>
                      <a:endParaRPr lang="en-US" sz="1200" b="0" dirty="0">
                        <a:solidFill>
                          <a:schemeClr val="bg1"/>
                        </a:solidFill>
                        <a:latin typeface="+mn-lt"/>
                      </a:endParaRPr>
                    </a:p>
                  </a:txBody>
                  <a:tcPr anchor="ctr"/>
                </a:tc>
                <a:tc>
                  <a:txBody>
                    <a:bodyPr/>
                    <a:lstStyle/>
                    <a:p>
                      <a:r>
                        <a:rPr lang="en-US" sz="1100" dirty="0"/>
                        <a:t>Can automatically store in Azure Managed Disk. Number of disk has to be explicitly specified during cluster creation. </a:t>
                      </a:r>
                      <a:endParaRPr lang="en-US" sz="1100" dirty="0">
                        <a:solidFill>
                          <a:schemeClr val="bg2">
                            <a:lumMod val="25000"/>
                          </a:schemeClr>
                        </a:solidFill>
                        <a:latin typeface="+mn-lt"/>
                        <a:cs typeface="Segoe UI" panose="020B0502040204020203" pitchFamily="34" charset="0"/>
                      </a:endParaRPr>
                    </a:p>
                  </a:txBody>
                  <a:tcPr anchor="ctr"/>
                </a:tc>
                <a:tc>
                  <a:txBody>
                    <a:bodyPr/>
                    <a:lstStyle/>
                    <a:p>
                      <a:r>
                        <a:rPr lang="en-US" sz="1100" dirty="0"/>
                        <a:t>Can automatically store in Azure Blob Storage or Azure Data Lake Store.</a:t>
                      </a:r>
                      <a:endParaRPr lang="en-US" sz="11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(using ABS as an endpoint)</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712771814"/>
              </p:ext>
            </p:extLst>
          </p:nvPr>
        </p:nvGraphicFramePr>
        <p:xfrm>
          <a:off x="182880" y="1211580"/>
          <a:ext cx="11864340" cy="5365547"/>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600"/>
                    </a:p>
                  </a:txBody>
                  <a:tcPr/>
                </a:tc>
                <a:tc>
                  <a:txBody>
                    <a:bodyPr/>
                    <a:lstStyle/>
                    <a:p>
                      <a:r>
                        <a:rPr lang="en-US" sz="1600"/>
                        <a:t>Apache Kafka on HDInsight</a:t>
                      </a:r>
                      <a:endParaRPr lang="en-US" sz="1600" b="0"/>
                    </a:p>
                  </a:txBody>
                  <a:tcPr/>
                </a:tc>
                <a:tc>
                  <a:txBody>
                    <a:bodyPr/>
                    <a:lstStyle/>
                    <a:p>
                      <a:r>
                        <a:rPr lang="en-US" sz="1600"/>
                        <a:t>Azure Event Hubs</a:t>
                      </a:r>
                      <a:endParaRPr lang="en-US" sz="1600" b="0"/>
                    </a:p>
                  </a:txBody>
                  <a:tcPr/>
                </a:tc>
                <a:tc>
                  <a:txBody>
                    <a:bodyPr/>
                    <a:lstStyle/>
                    <a:p>
                      <a:r>
                        <a:rPr lang="en-US" sz="1600"/>
                        <a:t>Azure IoT Hub</a:t>
                      </a:r>
                      <a:endParaRPr lang="en-US" sz="1600" b="0"/>
                    </a:p>
                  </a:txBody>
                  <a:tcPr/>
                </a:tc>
                <a:extLst>
                  <a:ext uri="{0D108BD9-81ED-4DB2-BD59-A6C34878D82A}">
                    <a16:rowId xmlns:a16="http://schemas.microsoft.com/office/drawing/2014/main" val="1638703510"/>
                  </a:ext>
                </a:extLst>
              </a:tr>
              <a:tr h="457297">
                <a:tc>
                  <a:txBody>
                    <a:bodyPr/>
                    <a:lstStyle/>
                    <a:p>
                      <a:r>
                        <a:rPr lang="en-US" sz="1200"/>
                        <a:t>Pricing Model</a:t>
                      </a:r>
                      <a:endParaRPr lang="en-US" sz="1200" b="0">
                        <a:solidFill>
                          <a:schemeClr val="bg1"/>
                        </a:solidFill>
                        <a:latin typeface="+mn-lt"/>
                      </a:endParaRPr>
                    </a:p>
                  </a:txBody>
                  <a:tcPr anchor="ctr"/>
                </a:tc>
                <a:tc>
                  <a:txBody>
                    <a:bodyPr/>
                    <a:lstStyle/>
                    <a:p>
                      <a:r>
                        <a:rPr lang="en-US" sz="1200"/>
                        <a:t>Pay for number and type of nodes in the HDInsight cluster and duration of use. </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Pay per TU</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Pay per IoT Hub Unit</a:t>
                      </a:r>
                    </a:p>
                  </a:txBody>
                  <a:tcPr/>
                </a:tc>
                <a:extLst>
                  <a:ext uri="{0D108BD9-81ED-4DB2-BD59-A6C34878D82A}">
                    <a16:rowId xmlns:a16="http://schemas.microsoft.com/office/drawing/2014/main" val="3386148927"/>
                  </a:ext>
                </a:extLst>
              </a:tr>
              <a:tr h="457297">
                <a:tc gridSpan="4">
                  <a:txBody>
                    <a:bodyPr/>
                    <a:lstStyle/>
                    <a:p>
                      <a:r>
                        <a:rPr lang="en-US" sz="1200" dirty="0"/>
                        <a:t>IoT Scenario</a:t>
                      </a:r>
                      <a:endParaRPr lang="en-US" sz="12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200" dirty="0"/>
                        <a:t>Scales to Billions of devices</a:t>
                      </a:r>
                      <a:endParaRPr lang="en-US" sz="1200" b="0" dirty="0">
                        <a:solidFill>
                          <a:schemeClr val="bg1"/>
                        </a:solidFill>
                        <a:latin typeface="+mn-lt"/>
                      </a:endParaRPr>
                    </a:p>
                  </a:txBody>
                  <a:tcPr anchor="ctr"/>
                </a:tc>
                <a:tc>
                  <a:txBody>
                    <a:bodyPr/>
                    <a:lstStyle/>
                    <a:p>
                      <a:r>
                        <a:rPr lang="en-US" sz="1200" dirty="0"/>
                        <a:t>No</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200"/>
                        <a:t>Bi-directional Communication</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200"/>
                        <a:t>Per-device security</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SAS Tokens to identify devices</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200" dirty="0"/>
                        <a:t>Device State Management</a:t>
                      </a:r>
                      <a:endParaRPr lang="en-US" sz="1200" b="0" dirty="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200"/>
                        <a:t>Route Messages to multiple end-points</a:t>
                      </a:r>
                      <a:endParaRPr lang="en-US" sz="1200" b="0">
                        <a:solidFill>
                          <a:schemeClr val="bg1"/>
                        </a:solidFill>
                        <a:latin typeface="+mn-lt"/>
                      </a:endParaRPr>
                    </a:p>
                  </a:txBody>
                  <a:tcPr anchor="ctr"/>
                </a:tc>
                <a:tc>
                  <a:txBody>
                    <a:bodyPr/>
                    <a:lstStyle/>
                    <a:p>
                      <a:r>
                        <a:rPr lang="en-US" sz="1200"/>
                        <a:t>No</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 requires coding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up to 10 custom endpoints are supported.</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200" dirty="0"/>
                        <a:t>Integration With Stream Analytics Service</a:t>
                      </a:r>
                      <a:endParaRPr lang="en-US" sz="12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200"/>
                        <a:t>Azure Stream Analytics</a:t>
                      </a:r>
                      <a:endParaRPr lang="en-US" sz="1200" b="0">
                        <a:solidFill>
                          <a:schemeClr val="bg1"/>
                        </a:solidFill>
                        <a:latin typeface="+mn-lt"/>
                      </a:endParaRPr>
                    </a:p>
                  </a:txBody>
                  <a:tcPr anchor="ctr"/>
                </a:tc>
                <a:tc>
                  <a:txBody>
                    <a:bodyPr/>
                    <a:lstStyle/>
                    <a:p>
                      <a:r>
                        <a:rPr lang="en-US" sz="1200"/>
                        <a:t>No, not built-in, requires coding; samples provided</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Yes, built-into Azure Stream Analytics. No coding required; via Azure portal.</a:t>
                      </a:r>
                      <a:endParaRPr lang="en-US" sz="12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Yes, built-into Azure Stream Analytics. No coding required; via Azure portal.</a:t>
                      </a:r>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200"/>
                        <a:t>Spark Streaming</a:t>
                      </a:r>
                      <a:endParaRPr lang="en-US" sz="1200" b="0">
                        <a:solidFill>
                          <a:schemeClr val="bg1"/>
                        </a:solidFill>
                        <a:latin typeface="+mn-lt"/>
                      </a:endParaRPr>
                    </a:p>
                  </a:txBody>
                  <a:tcPr anchor="ctr"/>
                </a:tc>
                <a:tc>
                  <a:txBody>
                    <a:bodyPr/>
                    <a:lstStyle/>
                    <a:p>
                      <a:r>
                        <a:rPr lang="en-US" sz="1200"/>
                        <a:t>Yes, </a:t>
                      </a:r>
                      <a:r>
                        <a:rPr lang="en-US" sz="1200">
                          <a:hlinkClick r:id="rId3"/>
                        </a:rPr>
                        <a:t>integration</a:t>
                      </a:r>
                      <a:r>
                        <a:rPr lang="en-US" sz="1200"/>
                        <a:t> available</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Sample code </a:t>
                      </a:r>
                      <a:r>
                        <a:rPr lang="en-US" sz="1200">
                          <a:hlinkClick r:id="rId4"/>
                        </a:rPr>
                        <a:t>available</a:t>
                      </a:r>
                      <a:endParaRPr lang="en-US" sz="1200">
                        <a:solidFill>
                          <a:schemeClr val="bg2">
                            <a:lumMod val="25000"/>
                          </a:schemeClr>
                        </a:solidFill>
                        <a:latin typeface="+mn-lt"/>
                        <a:cs typeface="Segoe UI" panose="020B0502040204020203" pitchFamily="34" charset="0"/>
                      </a:endParaRPr>
                    </a:p>
                  </a:txBody>
                  <a:tcPr anchor="ctr"/>
                </a:tc>
                <a:tc>
                  <a:txBody>
                    <a:bodyPr/>
                    <a:lstStyle/>
                    <a:p>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200" dirty="0"/>
                        <a:t>Apache Storm on HDInsight</a:t>
                      </a:r>
                      <a:endParaRPr lang="en-US" sz="1200" b="0" dirty="0">
                        <a:solidFill>
                          <a:schemeClr val="bg1"/>
                        </a:solidFill>
                        <a:latin typeface="+mn-lt"/>
                      </a:endParaRPr>
                    </a:p>
                  </a:txBody>
                  <a:tcPr anchor="ctr"/>
                </a:tc>
                <a:tc>
                  <a:txBody>
                    <a:bodyPr/>
                    <a:lstStyle/>
                    <a:p>
                      <a:r>
                        <a:rPr lang="en-US" sz="1200">
                          <a:hlinkClick r:id="rId5"/>
                        </a:rPr>
                        <a:t>Kafka Spout </a:t>
                      </a:r>
                      <a:r>
                        <a:rPr lang="en-US" sz="1200"/>
                        <a:t>for Storm available</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a:t>Not built-in, requires coding</a:t>
                      </a:r>
                      <a:endParaRPr lang="en-US" sz="1200">
                        <a:solidFill>
                          <a:schemeClr val="bg2">
                            <a:lumMod val="25000"/>
                          </a:schemeClr>
                        </a:solidFill>
                        <a:latin typeface="+mn-lt"/>
                        <a:cs typeface="Segoe UI" panose="020B0502040204020203" pitchFamily="34" charset="0"/>
                      </a:endParaRPr>
                    </a:p>
                  </a:txBody>
                  <a:tcPr anchor="ctr"/>
                </a:tc>
                <a:tc>
                  <a:txBody>
                    <a:bodyPr/>
                    <a:lstStyle/>
                    <a:p>
                      <a:r>
                        <a:rPr lang="en-US" sz="1200" dirty="0"/>
                        <a:t>Not built-in, required coding</a:t>
                      </a:r>
                      <a:endParaRPr lang="en-US" sz="12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4" y="222584"/>
            <a:ext cx="11336039" cy="739343"/>
          </a:xfrm>
        </p:spPr>
        <p:txBody>
          <a:bodyP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Store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14416"/>
            <a:ext cx="1034706" cy="543226"/>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Prep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125415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202568344"/>
              </p:ext>
            </p:extLst>
          </p:nvPr>
        </p:nvGraphicFramePr>
        <p:xfrm>
          <a:off x="457200" y="1773973"/>
          <a:ext cx="11295871" cy="4239882"/>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2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2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2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2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2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2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Max 2PB (US/EU) per account and 4.75 </a:t>
                      </a:r>
                      <a:r>
                        <a:rPr lang="en-US" sz="1200" dirty="0" err="1">
                          <a:effectLst/>
                        </a:rPr>
                        <a:t>TiB</a:t>
                      </a:r>
                      <a:r>
                        <a:rPr lang="en-US" sz="12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2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Locally redundant (LRS), globally redundant (GRS), and read-access globally redundant (RA-GRS). See </a:t>
                      </a:r>
                      <a:r>
                        <a:rPr lang="en-US" sz="1200" u="none" strike="noStrike" dirty="0">
                          <a:effectLst/>
                          <a:hlinkClick r:id="rId4"/>
                        </a:rPr>
                        <a:t>Azure Storage replication</a:t>
                      </a:r>
                      <a:r>
                        <a:rPr lang="en-US" sz="1200" u="none" strike="noStrike" dirty="0">
                          <a:effectLst/>
                        </a:rPr>
                        <a:t> </a:t>
                      </a:r>
                      <a:r>
                        <a:rPr lang="en-US" sz="12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2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2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Prep – Transform</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49604"/>
            <a:ext cx="1034706" cy="543226"/>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Prep</a:t>
            </a:r>
          </a:p>
          <a:p>
            <a:r>
              <a:rPr lang="en-US" dirty="0"/>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Model</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Enrich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32402065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Include data transformation activities in orchestration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
        <p:nvSpPr>
          <p:cNvPr id="2" name="TextBox 1">
            <a:extLst>
              <a:ext uri="{FF2B5EF4-FFF2-40B4-BE49-F238E27FC236}">
                <a16:creationId xmlns:a16="http://schemas.microsoft.com/office/drawing/2014/main" id="{399DEC22-A3C3-49DF-B52E-62A9BE7F4E9F}"/>
              </a:ext>
            </a:extLst>
          </p:cNvPr>
          <p:cNvSpPr txBox="1"/>
          <p:nvPr/>
        </p:nvSpPr>
        <p:spPr>
          <a:xfrm>
            <a:off x="426424" y="1562986"/>
            <a:ext cx="9231438" cy="445968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HDInsight Compute Environments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Spark</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Hive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Pig</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Map/Reduce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Machine Learning Activities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Stored Procedures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DB</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Data Warehouse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SQL Server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Custom Code on Azure Batch</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Notebooks on Azure Databricks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Run SQL Server Integration Services (SSIS) packages on the ADF Integrated Runtime</a:t>
            </a:r>
          </a:p>
        </p:txBody>
      </p:sp>
    </p:spTree>
    <p:custDataLst>
      <p:tags r:id="rId1"/>
    </p:custDataLst>
    <p:extLst>
      <p:ext uri="{BB962C8B-B14F-4D97-AF65-F5344CB8AC3E}">
        <p14:creationId xmlns:p14="http://schemas.microsoft.com/office/powerpoint/2010/main" val="33939405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dirty="0"/>
              <a:t>Data Prep and Transformation Offerings (1/3)</a:t>
            </a:r>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dirty="0"/>
              <a:t>Data Prep and Transformation Offerings (2/3)</a:t>
            </a:r>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sz="8000" dirty="0">
              <a:solidFill>
                <a:schemeClr val="accent2"/>
              </a:solidFill>
            </a:endParaRPr>
          </a:p>
          <a:p>
            <a:pPr>
              <a:buClr>
                <a:schemeClr val="tx1"/>
              </a:buClr>
            </a:pP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6600" dirty="0">
                <a:solidFill>
                  <a:schemeClr val="accent2"/>
                </a:solidFill>
              </a:rPr>
              <a:t>aka.ms/danrt-0129</a:t>
            </a: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dirty="0"/>
              <a:t>Data Prep and Transformation Offerings (3/3)</a:t>
            </a:r>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52871E5-BA93-42C0-B477-23BA279030FA}"/>
              </a:ext>
            </a:extLst>
          </p:cNvPr>
          <p:cNvSpPr/>
          <p:nvPr/>
        </p:nvSpPr>
        <p:spPr bwMode="auto">
          <a:xfrm>
            <a:off x="2205298" y="2017912"/>
            <a:ext cx="1815020" cy="3748509"/>
          </a:xfrm>
          <a:prstGeom prst="rect">
            <a:avLst/>
          </a:prstGeom>
          <a:solidFill>
            <a:schemeClr val="bg1">
              <a:lumMod val="95000"/>
            </a:schemeClr>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96914128-5D01-4763-9F35-1A08140D852D}"/>
              </a:ext>
            </a:extLst>
          </p:cNvPr>
          <p:cNvSpPr/>
          <p:nvPr/>
        </p:nvSpPr>
        <p:spPr bwMode="auto">
          <a:xfrm>
            <a:off x="417523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454C35D7-4F09-408F-8327-9E24AAE78CC9}"/>
              </a:ext>
            </a:extLst>
          </p:cNvPr>
          <p:cNvSpPr/>
          <p:nvPr/>
        </p:nvSpPr>
        <p:spPr bwMode="auto">
          <a:xfrm>
            <a:off x="6145179" y="2017912"/>
            <a:ext cx="1815020"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chemeClr val="bg2">
                  <a:lumMod val="75000"/>
                </a:schemeClr>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7B0710-9F0C-49DB-8DEA-EE7EB5226CCE}"/>
              </a:ext>
            </a:extLst>
          </p:cNvPr>
          <p:cNvSpPr/>
          <p:nvPr/>
        </p:nvSpPr>
        <p:spPr bwMode="auto">
          <a:xfrm>
            <a:off x="811512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6E4F2133-B12E-406A-9B76-169A19BDDE16}"/>
              </a:ext>
            </a:extLst>
          </p:cNvPr>
          <p:cNvSpPr/>
          <p:nvPr/>
        </p:nvSpPr>
        <p:spPr bwMode="auto">
          <a:xfrm>
            <a:off x="10079660" y="2017912"/>
            <a:ext cx="1809619" cy="3748509"/>
          </a:xfrm>
          <a:prstGeom prst="rect">
            <a:avLst/>
          </a:prstGeom>
          <a:solidFill>
            <a:schemeClr val="bg1">
              <a:lumMod val="95000"/>
            </a:schemeClr>
          </a:solidFill>
          <a:ln>
            <a:solidFill>
              <a:srgbClr val="505050">
                <a:alpha val="50000"/>
              </a:srgbClr>
            </a:solidFill>
            <a:prstDash val="sysDot"/>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2">
                  <a:lumMod val="75000"/>
                </a:schemeClr>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D1CEBB8-5DB5-4208-B4E1-A54661638258}"/>
              </a:ext>
            </a:extLst>
          </p:cNvPr>
          <p:cNvSpPr>
            <a:spLocks noGrp="1"/>
          </p:cNvSpPr>
          <p:nvPr>
            <p:ph type="title"/>
          </p:nvPr>
        </p:nvSpPr>
        <p:spPr>
          <a:xfrm>
            <a:off x="587521" y="818708"/>
            <a:ext cx="11016957" cy="553920"/>
          </a:xfrm>
        </p:spPr>
        <p:txBody>
          <a:bodyPr/>
          <a:lstStyle/>
          <a:p>
            <a:pPr algn="ctr"/>
            <a:r>
              <a:rPr lang="en-US" dirty="0"/>
              <a:t>Model – Enrich - Serve</a:t>
            </a:r>
          </a:p>
        </p:txBody>
      </p:sp>
      <p:sp>
        <p:nvSpPr>
          <p:cNvPr id="90" name="Right Bracket 89">
            <a:extLst>
              <a:ext uri="{FF2B5EF4-FFF2-40B4-BE49-F238E27FC236}">
                <a16:creationId xmlns:a16="http://schemas.microsoft.com/office/drawing/2014/main" id="{FD06C274-86CE-4E17-9AFB-45A986668EC3}"/>
              </a:ext>
            </a:extLst>
          </p:cNvPr>
          <p:cNvSpPr/>
          <p:nvPr/>
        </p:nvSpPr>
        <p:spPr>
          <a:xfrm>
            <a:off x="1729876" y="2017912"/>
            <a:ext cx="153395" cy="3748509"/>
          </a:xfrm>
          <a:prstGeom prst="rightBracket">
            <a:avLst>
              <a:gd name="adj" fmla="val 0"/>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1883272" y="3892167"/>
            <a:ext cx="593743"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19463" y="3633048"/>
            <a:ext cx="786690"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Ingest</a:t>
            </a:r>
          </a:p>
          <a:p>
            <a:r>
              <a:rPr lang="en-US" dirty="0"/>
              <a:t>Acquire</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15978" y="3753688"/>
            <a:ext cx="533544" cy="271613"/>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Store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739455" y="3649604"/>
            <a:ext cx="1034706" cy="543226"/>
          </a:xfrm>
          <a:prstGeom prst="rect">
            <a:avLst/>
          </a:prstGeom>
          <a:noFill/>
          <a:ln>
            <a:solidFill>
              <a:srgbClr val="505050">
                <a:alpha val="50000"/>
              </a:srgbClr>
            </a:solidFill>
            <a:prstDash val="sysDot"/>
          </a:ln>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solidFill>
                  <a:schemeClr val="bg2">
                    <a:lumMod val="75000"/>
                  </a:schemeClr>
                </a:solidFill>
                <a:effectLst/>
                <a:uLnTx/>
                <a:uFillTx/>
                <a:latin typeface="Segoe UI Semibold"/>
              </a:defRPr>
            </a:lvl1pPr>
          </a:lstStyle>
          <a:p>
            <a:r>
              <a:rPr lang="en-US" dirty="0"/>
              <a:t>Prep</a:t>
            </a:r>
          </a:p>
          <a:p>
            <a:r>
              <a:rPr lang="en-US" dirty="0"/>
              <a:t>Transform</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89065" y="3489077"/>
            <a:ext cx="660437" cy="814838"/>
          </a:xfrm>
          <a:prstGeom prst="rect">
            <a:avLst/>
          </a:prstGeom>
          <a:noFill/>
        </p:spPr>
        <p:txBody>
          <a:bodyPr wrap="none" lIns="0" tIns="0" rIns="0" bIns="0" rtlCol="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1765" b="0" i="0" u="none" strike="noStrike" cap="none" spc="0" normalizeH="0" baseline="0">
                <a:ln>
                  <a:noFill/>
                </a:ln>
                <a:gradFill>
                  <a:gsLst>
                    <a:gs pos="2051">
                      <a:srgbClr val="0078D4"/>
                    </a:gs>
                    <a:gs pos="15000">
                      <a:srgbClr val="0078D4"/>
                    </a:gs>
                  </a:gsLst>
                  <a:lin ang="5400000" scaled="0"/>
                </a:gradFill>
                <a:effectLst/>
                <a:uLnTx/>
                <a:uFillTx/>
                <a:latin typeface="Segoe UI Semibold"/>
              </a:defRPr>
            </a:lvl1pPr>
          </a:lstStyle>
          <a:p>
            <a:r>
              <a:rPr lang="en-US" dirty="0"/>
              <a:t>Model</a:t>
            </a:r>
          </a:p>
          <a:p>
            <a:r>
              <a:rPr lang="en-US" dirty="0"/>
              <a:t>Enrich</a:t>
            </a:r>
          </a:p>
          <a:p>
            <a:r>
              <a:rPr lang="en-US" dirty="0"/>
              <a:t>Serve</a:t>
            </a:r>
          </a:p>
        </p:txBody>
      </p:sp>
      <p:cxnSp>
        <p:nvCxnSpPr>
          <p:cNvPr id="95" name="Straight Arrow Connector 94">
            <a:extLst>
              <a:ext uri="{FF2B5EF4-FFF2-40B4-BE49-F238E27FC236}">
                <a16:creationId xmlns:a16="http://schemas.microsoft.com/office/drawing/2014/main" id="{4161BF59-39C8-48F3-B0CB-CCE3D74B22F9}"/>
              </a:ext>
            </a:extLst>
          </p:cNvPr>
          <p:cNvCxnSpPr>
            <a:cxnSpLocks/>
          </p:cNvCxnSpPr>
          <p:nvPr/>
        </p:nvCxnSpPr>
        <p:spPr>
          <a:xfrm>
            <a:off x="402031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D20C370-88E5-47AC-98A4-304B0509FA31}"/>
              </a:ext>
            </a:extLst>
          </p:cNvPr>
          <p:cNvCxnSpPr>
            <a:cxnSpLocks/>
          </p:cNvCxnSpPr>
          <p:nvPr/>
        </p:nvCxnSpPr>
        <p:spPr>
          <a:xfrm>
            <a:off x="5990259"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99A1DE8-BC20-4B36-8F76-07ED881F7291}"/>
              </a:ext>
            </a:extLst>
          </p:cNvPr>
          <p:cNvCxnSpPr>
            <a:cxnSpLocks/>
          </p:cNvCxnSpPr>
          <p:nvPr/>
        </p:nvCxnSpPr>
        <p:spPr>
          <a:xfrm>
            <a:off x="7985340" y="3892167"/>
            <a:ext cx="594276"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7A235B6-2A19-4975-8794-FD0AEA3D787F}"/>
              </a:ext>
            </a:extLst>
          </p:cNvPr>
          <p:cNvCxnSpPr>
            <a:cxnSpLocks/>
          </p:cNvCxnSpPr>
          <p:nvPr/>
        </p:nvCxnSpPr>
        <p:spPr>
          <a:xfrm>
            <a:off x="9924739" y="3892167"/>
            <a:ext cx="365708" cy="0"/>
          </a:xfrm>
          <a:prstGeom prst="straightConnector1">
            <a:avLst/>
          </a:prstGeom>
          <a:ln w="15875">
            <a:solidFill>
              <a:srgbClr val="505050">
                <a:alpha val="50000"/>
              </a:srgbClr>
            </a:solidFill>
            <a:prstDash val="sysDot"/>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8B95595-E267-4394-A2A5-36A01660E315}"/>
              </a:ext>
            </a:extLst>
          </p:cNvPr>
          <p:cNvSpPr txBox="1"/>
          <p:nvPr/>
        </p:nvSpPr>
        <p:spPr>
          <a:xfrm>
            <a:off x="10598684" y="3516700"/>
            <a:ext cx="803105" cy="814838"/>
          </a:xfrm>
          <a:prstGeom prst="rect">
            <a:avLst/>
          </a:prstGeom>
          <a:noFill/>
          <a:ln>
            <a:solidFill>
              <a:srgbClr val="505050">
                <a:alpha val="50000"/>
              </a:srgbClr>
            </a:solidFill>
            <a:prstDash val="sysDot"/>
          </a:ln>
        </p:spPr>
        <p:txBody>
          <a:bodyPr wrap="non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Report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Analyze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2">
                    <a:lumMod val="75000"/>
                  </a:schemeClr>
                </a:solidFill>
                <a:effectLst/>
                <a:uLnTx/>
                <a:uFillTx/>
                <a:latin typeface="Segoe UI Semibold"/>
                <a:ea typeface="+mn-ea"/>
                <a:cs typeface="+mn-cs"/>
              </a:rPr>
              <a:t>Act</a:t>
            </a:r>
          </a:p>
        </p:txBody>
      </p:sp>
      <p:grpSp>
        <p:nvGrpSpPr>
          <p:cNvPr id="32" name="Group 31">
            <a:extLst>
              <a:ext uri="{FF2B5EF4-FFF2-40B4-BE49-F238E27FC236}">
                <a16:creationId xmlns:a16="http://schemas.microsoft.com/office/drawing/2014/main" id="{6108963D-7D17-45AD-BC4E-F2E30BA3740E}"/>
              </a:ext>
            </a:extLst>
          </p:cNvPr>
          <p:cNvGrpSpPr/>
          <p:nvPr/>
        </p:nvGrpSpPr>
        <p:grpSpPr>
          <a:xfrm>
            <a:off x="334777" y="1838525"/>
            <a:ext cx="1275261" cy="758697"/>
            <a:chOff x="462139" y="4239500"/>
            <a:chExt cx="1142468" cy="758697"/>
          </a:xfrm>
        </p:grpSpPr>
        <p:sp>
          <p:nvSpPr>
            <p:cNvPr id="33" name="TextBox 32">
              <a:extLst>
                <a:ext uri="{FF2B5EF4-FFF2-40B4-BE49-F238E27FC236}">
                  <a16:creationId xmlns:a16="http://schemas.microsoft.com/office/drawing/2014/main" id="{D1B8359E-844A-405E-9A23-5E54832A171E}"/>
                </a:ext>
              </a:extLst>
            </p:cNvPr>
            <p:cNvSpPr txBox="1"/>
            <p:nvPr/>
          </p:nvSpPr>
          <p:spPr>
            <a:xfrm>
              <a:off x="462139" y="4536532"/>
              <a:ext cx="1142468"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dirty="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35" name="Group 34">
              <a:extLst>
                <a:ext uri="{FF2B5EF4-FFF2-40B4-BE49-F238E27FC236}">
                  <a16:creationId xmlns:a16="http://schemas.microsoft.com/office/drawing/2014/main" id="{CBD5662B-1CCD-4166-9D14-D2ADDE7F0AA3}"/>
                </a:ext>
              </a:extLst>
            </p:cNvPr>
            <p:cNvGrpSpPr/>
            <p:nvPr/>
          </p:nvGrpSpPr>
          <p:grpSpPr>
            <a:xfrm>
              <a:off x="948011" y="4239500"/>
              <a:ext cx="180974" cy="300986"/>
              <a:chOff x="583418" y="2434415"/>
              <a:chExt cx="218978" cy="364193"/>
            </a:xfrm>
          </p:grpSpPr>
          <p:grpSp>
            <p:nvGrpSpPr>
              <p:cNvPr id="36" name="Group 35">
                <a:extLst>
                  <a:ext uri="{FF2B5EF4-FFF2-40B4-BE49-F238E27FC236}">
                    <a16:creationId xmlns:a16="http://schemas.microsoft.com/office/drawing/2014/main" id="{2F224F7B-AEC5-4986-B41C-C8E444DB262F}"/>
                  </a:ext>
                </a:extLst>
              </p:cNvPr>
              <p:cNvGrpSpPr/>
              <p:nvPr/>
            </p:nvGrpSpPr>
            <p:grpSpPr>
              <a:xfrm>
                <a:off x="630213" y="2531194"/>
                <a:ext cx="125390" cy="137950"/>
                <a:chOff x="6053699" y="2879832"/>
                <a:chExt cx="279256" cy="307228"/>
              </a:xfrm>
            </p:grpSpPr>
            <p:sp>
              <p:nvSpPr>
                <p:cNvPr id="40" name="Freeform: Shape 843">
                  <a:extLst>
                    <a:ext uri="{FF2B5EF4-FFF2-40B4-BE49-F238E27FC236}">
                      <a16:creationId xmlns:a16="http://schemas.microsoft.com/office/drawing/2014/main" id="{CF29657E-A921-4D19-9FB5-BB500D7AA4DC}"/>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08E3AD4A-17FB-49B6-A3D0-8FADEB071604}"/>
                    </a:ext>
                  </a:extLst>
                </p:cNvPr>
                <p:cNvCxnSpPr>
                  <a:cxnSpLocks/>
                </p:cNvCxnSpPr>
                <p:nvPr/>
              </p:nvCxnSpPr>
              <p:spPr>
                <a:xfrm>
                  <a:off x="6053699"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8A02FCC-3B53-480A-92AB-D1135548F344}"/>
                    </a:ext>
                  </a:extLst>
                </p:cNvPr>
                <p:cNvCxnSpPr>
                  <a:cxnSpLocks/>
                </p:cNvCxnSpPr>
                <p:nvPr/>
              </p:nvCxnSpPr>
              <p:spPr>
                <a:xfrm flipV="1">
                  <a:off x="6193327" y="2956449"/>
                  <a:ext cx="139628" cy="76997"/>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E5D6A-D1E3-4D94-B9A3-2A03889F6744}"/>
                    </a:ext>
                  </a:extLst>
                </p:cNvPr>
                <p:cNvCxnSpPr>
                  <a:cxnSpLocks/>
                </p:cNvCxnSpPr>
                <p:nvPr/>
              </p:nvCxnSpPr>
              <p:spPr>
                <a:xfrm flipV="1">
                  <a:off x="6193327" y="3033446"/>
                  <a:ext cx="0" cy="153614"/>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Freeform 5">
                <a:extLst>
                  <a:ext uri="{FF2B5EF4-FFF2-40B4-BE49-F238E27FC236}">
                    <a16:creationId xmlns:a16="http://schemas.microsoft.com/office/drawing/2014/main" id="{4B5E8F87-DEEF-420D-B579-7FC4A274ED38}"/>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bg1">
                    <a:lumMod val="75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61" name="Group 60">
            <a:extLst>
              <a:ext uri="{FF2B5EF4-FFF2-40B4-BE49-F238E27FC236}">
                <a16:creationId xmlns:a16="http://schemas.microsoft.com/office/drawing/2014/main" id="{14DAC803-33DB-4D9A-B8B9-C18356ED98B6}"/>
              </a:ext>
            </a:extLst>
          </p:cNvPr>
          <p:cNvGrpSpPr/>
          <p:nvPr/>
        </p:nvGrpSpPr>
        <p:grpSpPr>
          <a:xfrm>
            <a:off x="327367" y="4631501"/>
            <a:ext cx="1333480" cy="784853"/>
            <a:chOff x="345532" y="3403032"/>
            <a:chExt cx="1333480" cy="784853"/>
          </a:xfrm>
        </p:grpSpPr>
        <p:grpSp>
          <p:nvGrpSpPr>
            <p:cNvPr id="64" name="Group 63">
              <a:extLst>
                <a:ext uri="{FF2B5EF4-FFF2-40B4-BE49-F238E27FC236}">
                  <a16:creationId xmlns:a16="http://schemas.microsoft.com/office/drawing/2014/main" id="{98FFE619-FDD0-44D0-8440-B9F480BEFC4F}"/>
                </a:ext>
              </a:extLst>
            </p:cNvPr>
            <p:cNvGrpSpPr/>
            <p:nvPr/>
          </p:nvGrpSpPr>
          <p:grpSpPr>
            <a:xfrm>
              <a:off x="890901" y="3403032"/>
              <a:ext cx="242741" cy="297148"/>
              <a:chOff x="965200" y="3436897"/>
              <a:chExt cx="528881" cy="647424"/>
            </a:xfrm>
          </p:grpSpPr>
          <p:grpSp>
            <p:nvGrpSpPr>
              <p:cNvPr id="68" name="Group 67">
                <a:extLst>
                  <a:ext uri="{FF2B5EF4-FFF2-40B4-BE49-F238E27FC236}">
                    <a16:creationId xmlns:a16="http://schemas.microsoft.com/office/drawing/2014/main" id="{EC8FD6FA-C2C0-464E-BFA5-BF252FA9E547}"/>
                  </a:ext>
                </a:extLst>
              </p:cNvPr>
              <p:cNvGrpSpPr/>
              <p:nvPr/>
            </p:nvGrpSpPr>
            <p:grpSpPr>
              <a:xfrm flipH="1">
                <a:off x="965200" y="3436897"/>
                <a:ext cx="528881" cy="647424"/>
                <a:chOff x="3003960" y="3685414"/>
                <a:chExt cx="403310" cy="493707"/>
              </a:xfrm>
            </p:grpSpPr>
            <p:sp>
              <p:nvSpPr>
                <p:cNvPr id="73" name="Snip Single Corner Rectangle 26">
                  <a:extLst>
                    <a:ext uri="{FF2B5EF4-FFF2-40B4-BE49-F238E27FC236}">
                      <a16:creationId xmlns:a16="http://schemas.microsoft.com/office/drawing/2014/main" id="{06F1A196-AF6F-487B-AB9F-40481F376001}"/>
                    </a:ext>
                  </a:extLst>
                </p:cNvPr>
                <p:cNvSpPr/>
                <p:nvPr/>
              </p:nvSpPr>
              <p:spPr bwMode="auto">
                <a:xfrm flipH="1">
                  <a:off x="3003960" y="3685414"/>
                  <a:ext cx="403310" cy="493707"/>
                </a:xfrm>
                <a:prstGeom prst="snip1Rect">
                  <a:avLst>
                    <a:gd name="adj" fmla="val 28736"/>
                  </a:avLst>
                </a:prstGeom>
                <a:noFill/>
                <a:ln w="12700">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sp>
              <p:nvSpPr>
                <p:cNvPr id="74" name="Triangle 27">
                  <a:extLst>
                    <a:ext uri="{FF2B5EF4-FFF2-40B4-BE49-F238E27FC236}">
                      <a16:creationId xmlns:a16="http://schemas.microsoft.com/office/drawing/2014/main" id="{64555EE6-A9B5-479B-825A-E22538CD1B46}"/>
                    </a:ext>
                  </a:extLst>
                </p:cNvPr>
                <p:cNvSpPr/>
                <p:nvPr/>
              </p:nvSpPr>
              <p:spPr bwMode="auto">
                <a:xfrm rot="8100000">
                  <a:off x="3012552" y="3733609"/>
                  <a:ext cx="160049" cy="80930"/>
                </a:xfrm>
                <a:prstGeom prst="triangle">
                  <a:avLst/>
                </a:prstGeom>
                <a:noFill/>
                <a:ln w="12700">
                  <a:solidFill>
                    <a:schemeClr val="bg1">
                      <a:lumMod val="75000"/>
                    </a:schemeClr>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solidFill>
                      <a:schemeClr val="bg2">
                        <a:lumMod val="75000"/>
                      </a:schemeClr>
                    </a:solidFill>
                    <a:effectLst/>
                    <a:uLnTx/>
                    <a:uFillTx/>
                    <a:latin typeface="Segoe UI Semilight"/>
                    <a:ea typeface="Segoe UI" pitchFamily="34" charset="0"/>
                    <a:cs typeface="Segoe UI" pitchFamily="34" charset="0"/>
                  </a:endParaRPr>
                </a:p>
              </p:txBody>
            </p:sp>
          </p:grpSp>
          <p:cxnSp>
            <p:nvCxnSpPr>
              <p:cNvPr id="69" name="Straight Connector 68">
                <a:extLst>
                  <a:ext uri="{FF2B5EF4-FFF2-40B4-BE49-F238E27FC236}">
                    <a16:creationId xmlns:a16="http://schemas.microsoft.com/office/drawing/2014/main" id="{0214D697-55E1-41A4-AE59-553CE742A975}"/>
                  </a:ext>
                </a:extLst>
              </p:cNvPr>
              <p:cNvCxnSpPr/>
              <p:nvPr/>
            </p:nvCxnSpPr>
            <p:spPr>
              <a:xfrm>
                <a:off x="1047750" y="3578225"/>
                <a:ext cx="2159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3D21E50-113B-4157-9916-F1D3A240AEED}"/>
                  </a:ext>
                </a:extLst>
              </p:cNvPr>
              <p:cNvCxnSpPr/>
              <p:nvPr/>
            </p:nvCxnSpPr>
            <p:spPr>
              <a:xfrm>
                <a:off x="1047750" y="3697817"/>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11D3A29-E9FF-45D3-B13A-14834C7B70B6}"/>
                  </a:ext>
                </a:extLst>
              </p:cNvPr>
              <p:cNvCxnSpPr/>
              <p:nvPr/>
            </p:nvCxnSpPr>
            <p:spPr>
              <a:xfrm>
                <a:off x="1047750" y="3817409"/>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EDF23BA-3D29-4466-B18F-209AF2A78BB6}"/>
                  </a:ext>
                </a:extLst>
              </p:cNvPr>
              <p:cNvCxnSpPr/>
              <p:nvPr/>
            </p:nvCxnSpPr>
            <p:spPr>
              <a:xfrm>
                <a:off x="1047750" y="3937000"/>
                <a:ext cx="368300" cy="0"/>
              </a:xfrm>
              <a:prstGeom prst="line">
                <a:avLst/>
              </a:prstGeom>
              <a:ln w="12700" cap="rnd">
                <a:solidFill>
                  <a:schemeClr val="bg1">
                    <a:lumMod val="7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TextBox 66">
              <a:extLst>
                <a:ext uri="{FF2B5EF4-FFF2-40B4-BE49-F238E27FC236}">
                  <a16:creationId xmlns:a16="http://schemas.microsoft.com/office/drawing/2014/main" id="{7C7B0401-B4BB-4E12-8BA0-93043AE4D134}"/>
                </a:ext>
              </a:extLst>
            </p:cNvPr>
            <p:cNvSpPr txBox="1"/>
            <p:nvPr/>
          </p:nvSpPr>
          <p:spPr>
            <a:xfrm>
              <a:off x="345532" y="372622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 (unstructured)</a:t>
              </a:r>
            </a:p>
          </p:txBody>
        </p:sp>
      </p:grpSp>
      <p:grpSp>
        <p:nvGrpSpPr>
          <p:cNvPr id="75" name="Group 74">
            <a:extLst>
              <a:ext uri="{FF2B5EF4-FFF2-40B4-BE49-F238E27FC236}">
                <a16:creationId xmlns:a16="http://schemas.microsoft.com/office/drawing/2014/main" id="{3D83D9B0-00B0-4706-B7E5-773136557FAB}"/>
              </a:ext>
            </a:extLst>
          </p:cNvPr>
          <p:cNvGrpSpPr/>
          <p:nvPr/>
        </p:nvGrpSpPr>
        <p:grpSpPr>
          <a:xfrm>
            <a:off x="273016" y="3719687"/>
            <a:ext cx="1444792" cy="796418"/>
            <a:chOff x="289876" y="2555402"/>
            <a:chExt cx="1444792" cy="796418"/>
          </a:xfrm>
        </p:grpSpPr>
        <p:sp>
          <p:nvSpPr>
            <p:cNvPr id="76" name="TextBox 75">
              <a:extLst>
                <a:ext uri="{FF2B5EF4-FFF2-40B4-BE49-F238E27FC236}">
                  <a16:creationId xmlns:a16="http://schemas.microsoft.com/office/drawing/2014/main" id="{027056D8-7C6E-4CAD-859D-A40A530EFE6E}"/>
                </a:ext>
              </a:extLst>
            </p:cNvPr>
            <p:cNvSpPr txBox="1"/>
            <p:nvPr/>
          </p:nvSpPr>
          <p:spPr>
            <a:xfrm>
              <a:off x="289876" y="2890155"/>
              <a:ext cx="1444792"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 (unstructured)</a:t>
              </a:r>
            </a:p>
          </p:txBody>
        </p:sp>
        <p:grpSp>
          <p:nvGrpSpPr>
            <p:cNvPr id="77" name="Group 76">
              <a:extLst>
                <a:ext uri="{FF2B5EF4-FFF2-40B4-BE49-F238E27FC236}">
                  <a16:creationId xmlns:a16="http://schemas.microsoft.com/office/drawing/2014/main" id="{31932CF6-0570-4E37-B0D2-6C313D4AAB57}"/>
                </a:ext>
              </a:extLst>
            </p:cNvPr>
            <p:cNvGrpSpPr/>
            <p:nvPr/>
          </p:nvGrpSpPr>
          <p:grpSpPr>
            <a:xfrm>
              <a:off x="909908" y="2555402"/>
              <a:ext cx="204728" cy="302523"/>
              <a:chOff x="9362108" y="1989394"/>
              <a:chExt cx="1356127" cy="2003921"/>
            </a:xfrm>
          </p:grpSpPr>
          <p:sp>
            <p:nvSpPr>
              <p:cNvPr id="78" name="Line 46">
                <a:extLst>
                  <a:ext uri="{FF2B5EF4-FFF2-40B4-BE49-F238E27FC236}">
                    <a16:creationId xmlns:a16="http://schemas.microsoft.com/office/drawing/2014/main" id="{9ED28FB8-83E0-4271-802F-97C9161E5AEE}"/>
                  </a:ext>
                </a:extLst>
              </p:cNvPr>
              <p:cNvSpPr>
                <a:spLocks noChangeShapeType="1"/>
              </p:cNvSpPr>
              <p:nvPr/>
            </p:nvSpPr>
            <p:spPr bwMode="auto">
              <a:xfrm>
                <a:off x="10176390" y="1989395"/>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79" name="Line 47">
                <a:extLst>
                  <a:ext uri="{FF2B5EF4-FFF2-40B4-BE49-F238E27FC236}">
                    <a16:creationId xmlns:a16="http://schemas.microsoft.com/office/drawing/2014/main" id="{A234C091-C3E1-4B9D-B1D0-A1FD16D51027}"/>
                  </a:ext>
                </a:extLst>
              </p:cNvPr>
              <p:cNvSpPr>
                <a:spLocks noChangeShapeType="1"/>
              </p:cNvSpPr>
              <p:nvPr/>
            </p:nvSpPr>
            <p:spPr bwMode="auto">
              <a:xfrm flipH="1">
                <a:off x="10176390" y="2258804"/>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0" name="Rectangle 48">
                <a:extLst>
                  <a:ext uri="{FF2B5EF4-FFF2-40B4-BE49-F238E27FC236}">
                    <a16:creationId xmlns:a16="http://schemas.microsoft.com/office/drawing/2014/main" id="{EDC00D25-D789-44A7-939D-8B7F042C5EBE}"/>
                  </a:ext>
                </a:extLst>
              </p:cNvPr>
              <p:cNvSpPr>
                <a:spLocks noChangeArrowheads="1"/>
              </p:cNvSpPr>
              <p:nvPr/>
            </p:nvSpPr>
            <p:spPr bwMode="auto">
              <a:xfrm>
                <a:off x="9837358" y="2591782"/>
                <a:ext cx="811255" cy="732551"/>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1" name="Freeform 49">
                <a:extLst>
                  <a:ext uri="{FF2B5EF4-FFF2-40B4-BE49-F238E27FC236}">
                    <a16:creationId xmlns:a16="http://schemas.microsoft.com/office/drawing/2014/main" id="{1CBE20AF-CC42-4629-92C7-5C2F53F70C7F}"/>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2" name="Line 50">
                <a:extLst>
                  <a:ext uri="{FF2B5EF4-FFF2-40B4-BE49-F238E27FC236}">
                    <a16:creationId xmlns:a16="http://schemas.microsoft.com/office/drawing/2014/main" id="{C9667EA3-8F0F-4A64-9D81-859853DE13BD}"/>
                  </a:ext>
                </a:extLst>
              </p:cNvPr>
              <p:cNvSpPr>
                <a:spLocks noChangeShapeType="1"/>
              </p:cNvSpPr>
              <p:nvPr/>
            </p:nvSpPr>
            <p:spPr bwMode="auto">
              <a:xfrm>
                <a:off x="9362108" y="2724973"/>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3" name="Line 51">
                <a:extLst>
                  <a:ext uri="{FF2B5EF4-FFF2-40B4-BE49-F238E27FC236}">
                    <a16:creationId xmlns:a16="http://schemas.microsoft.com/office/drawing/2014/main" id="{513FE861-2159-4460-B9A9-4E9350CC380B}"/>
                  </a:ext>
                </a:extLst>
              </p:cNvPr>
              <p:cNvSpPr>
                <a:spLocks noChangeShapeType="1"/>
              </p:cNvSpPr>
              <p:nvPr/>
            </p:nvSpPr>
            <p:spPr bwMode="auto">
              <a:xfrm>
                <a:off x="9362108" y="2991355"/>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4" name="Line 52">
                <a:extLst>
                  <a:ext uri="{FF2B5EF4-FFF2-40B4-BE49-F238E27FC236}">
                    <a16:creationId xmlns:a16="http://schemas.microsoft.com/office/drawing/2014/main" id="{B30EF696-E3C4-4E11-BB08-E640314CEC1F}"/>
                  </a:ext>
                </a:extLst>
              </p:cNvPr>
              <p:cNvSpPr>
                <a:spLocks noChangeShapeType="1"/>
              </p:cNvSpPr>
              <p:nvPr/>
            </p:nvSpPr>
            <p:spPr bwMode="auto">
              <a:xfrm>
                <a:off x="9362108" y="3257737"/>
                <a:ext cx="272436"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5" name="Rectangle 53">
                <a:extLst>
                  <a:ext uri="{FF2B5EF4-FFF2-40B4-BE49-F238E27FC236}">
                    <a16:creationId xmlns:a16="http://schemas.microsoft.com/office/drawing/2014/main" id="{2E90BFD5-2748-49E2-8C87-92756699B20C}"/>
                  </a:ext>
                </a:extLst>
              </p:cNvPr>
              <p:cNvSpPr>
                <a:spLocks noChangeArrowheads="1"/>
              </p:cNvSpPr>
              <p:nvPr/>
            </p:nvSpPr>
            <p:spPr bwMode="auto">
              <a:xfrm>
                <a:off x="9431731" y="3590715"/>
                <a:ext cx="541845" cy="402600"/>
              </a:xfrm>
              <a:prstGeom prst="rect">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6" name="Line 54">
                <a:extLst>
                  <a:ext uri="{FF2B5EF4-FFF2-40B4-BE49-F238E27FC236}">
                    <a16:creationId xmlns:a16="http://schemas.microsoft.com/office/drawing/2014/main" id="{C0A9CBE2-D512-4BEF-820B-6FD1D61BB1FD}"/>
                  </a:ext>
                </a:extLst>
              </p:cNvPr>
              <p:cNvSpPr>
                <a:spLocks noChangeShapeType="1"/>
              </p:cNvSpPr>
              <p:nvPr/>
            </p:nvSpPr>
            <p:spPr bwMode="auto">
              <a:xfrm>
                <a:off x="10176390" y="3657310"/>
                <a:ext cx="541845" cy="0"/>
              </a:xfrm>
              <a:prstGeom prst="line">
                <a:avLst/>
              </a:prstGeom>
              <a:noFill/>
              <a:ln w="12700" cap="flat">
                <a:solidFill>
                  <a:schemeClr val="bg1">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7" name="Oval 56">
                <a:extLst>
                  <a:ext uri="{FF2B5EF4-FFF2-40B4-BE49-F238E27FC236}">
                    <a16:creationId xmlns:a16="http://schemas.microsoft.com/office/drawing/2014/main" id="{4773E3B6-2C9B-41E8-82E1-9C1EA46C2823}"/>
                  </a:ext>
                </a:extLst>
              </p:cNvPr>
              <p:cNvSpPr>
                <a:spLocks noChangeArrowheads="1"/>
              </p:cNvSpPr>
              <p:nvPr/>
            </p:nvSpPr>
            <p:spPr bwMode="auto">
              <a:xfrm>
                <a:off x="10379203" y="2724973"/>
                <a:ext cx="136218" cy="133191"/>
              </a:xfrm>
              <a:prstGeom prst="ellipse">
                <a:avLst/>
              </a:pr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sp>
            <p:nvSpPr>
              <p:cNvPr id="88" name="Freeform: Shape 442">
                <a:extLst>
                  <a:ext uri="{FF2B5EF4-FFF2-40B4-BE49-F238E27FC236}">
                    <a16:creationId xmlns:a16="http://schemas.microsoft.com/office/drawing/2014/main" id="{D2C59873-4EF8-49BF-9325-28AA1510C135}"/>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bg1">
                    <a:lumMod val="75000"/>
                  </a:schemeClr>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Segoe UI Semilight"/>
                  <a:ea typeface="+mn-ea"/>
                  <a:cs typeface="+mn-cs"/>
                </a:endParaRPr>
              </a:p>
            </p:txBody>
          </p:sp>
        </p:grpSp>
      </p:grpSp>
      <p:grpSp>
        <p:nvGrpSpPr>
          <p:cNvPr id="89" name="Group 88">
            <a:extLst>
              <a:ext uri="{FF2B5EF4-FFF2-40B4-BE49-F238E27FC236}">
                <a16:creationId xmlns:a16="http://schemas.microsoft.com/office/drawing/2014/main" id="{E11B633B-DD29-472F-A6D0-AA78EDBABC73}"/>
              </a:ext>
            </a:extLst>
          </p:cNvPr>
          <p:cNvGrpSpPr/>
          <p:nvPr/>
        </p:nvGrpSpPr>
        <p:grpSpPr>
          <a:xfrm>
            <a:off x="327367" y="2781181"/>
            <a:ext cx="1333480" cy="802203"/>
            <a:chOff x="345532" y="1701422"/>
            <a:chExt cx="1333480" cy="802203"/>
          </a:xfrm>
        </p:grpSpPr>
        <p:sp>
          <p:nvSpPr>
            <p:cNvPr id="91" name="TextBox 90">
              <a:extLst>
                <a:ext uri="{FF2B5EF4-FFF2-40B4-BE49-F238E27FC236}">
                  <a16:creationId xmlns:a16="http://schemas.microsoft.com/office/drawing/2014/main" id="{93291FE6-7CB2-4C0E-9AE9-C396A96CFF30}"/>
                </a:ext>
              </a:extLst>
            </p:cNvPr>
            <p:cNvSpPr txBox="1"/>
            <p:nvPr/>
          </p:nvSpPr>
          <p:spPr>
            <a:xfrm>
              <a:off x="345532" y="2041960"/>
              <a:ext cx="1333480" cy="461665"/>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(unstructured)</a:t>
              </a:r>
            </a:p>
          </p:txBody>
        </p:sp>
        <p:grpSp>
          <p:nvGrpSpPr>
            <p:cNvPr id="94" name="Group 93">
              <a:extLst>
                <a:ext uri="{FF2B5EF4-FFF2-40B4-BE49-F238E27FC236}">
                  <a16:creationId xmlns:a16="http://schemas.microsoft.com/office/drawing/2014/main" id="{1B468A70-2C62-4320-8240-6B9F0F77C91B}"/>
                </a:ext>
              </a:extLst>
            </p:cNvPr>
            <p:cNvGrpSpPr/>
            <p:nvPr/>
          </p:nvGrpSpPr>
          <p:grpSpPr>
            <a:xfrm>
              <a:off x="820310" y="1701422"/>
              <a:ext cx="383927" cy="332550"/>
              <a:chOff x="5606650" y="4267932"/>
              <a:chExt cx="2764904" cy="2394908"/>
            </a:xfrm>
          </p:grpSpPr>
          <p:sp>
            <p:nvSpPr>
              <p:cNvPr id="97" name="Rounded Rectangle 19">
                <a:extLst>
                  <a:ext uri="{FF2B5EF4-FFF2-40B4-BE49-F238E27FC236}">
                    <a16:creationId xmlns:a16="http://schemas.microsoft.com/office/drawing/2014/main" id="{F4BDAD5D-DC07-4A6F-9A56-9B47E7D1897E}"/>
                  </a:ext>
                </a:extLst>
              </p:cNvPr>
              <p:cNvSpPr/>
              <p:nvPr/>
            </p:nvSpPr>
            <p:spPr bwMode="auto">
              <a:xfrm>
                <a:off x="5606650" y="4267932"/>
                <a:ext cx="2764904" cy="2394908"/>
              </a:xfrm>
              <a:prstGeom prst="roundRect">
                <a:avLst>
                  <a:gd name="adj" fmla="val 5181"/>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26BCB050-0152-46BB-8DFC-D780698F281C}"/>
                  </a:ext>
                </a:extLst>
              </p:cNvPr>
              <p:cNvSpPr/>
              <p:nvPr/>
            </p:nvSpPr>
            <p:spPr bwMode="auto">
              <a:xfrm>
                <a:off x="5819333"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3F906E5F-6E26-4C69-9A68-5242303330A2}"/>
                  </a:ext>
                </a:extLst>
              </p:cNvPr>
              <p:cNvSpPr/>
              <p:nvPr/>
            </p:nvSpPr>
            <p:spPr bwMode="auto">
              <a:xfrm>
                <a:off x="6660850"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CFC075AA-1F1A-4EC8-86AE-8CCD91FEA740}"/>
                  </a:ext>
                </a:extLst>
              </p:cNvPr>
              <p:cNvSpPr/>
              <p:nvPr/>
            </p:nvSpPr>
            <p:spPr bwMode="auto">
              <a:xfrm>
                <a:off x="7502367" y="4893547"/>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EB89D7D6-FF76-42B0-9EFC-C6D44D629FC0}"/>
                  </a:ext>
                </a:extLst>
              </p:cNvPr>
              <p:cNvSpPr/>
              <p:nvPr/>
            </p:nvSpPr>
            <p:spPr bwMode="auto">
              <a:xfrm>
                <a:off x="5819333"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7AFB4BD-15C1-49EC-B9E5-DAC472578466}"/>
                  </a:ext>
                </a:extLst>
              </p:cNvPr>
              <p:cNvSpPr/>
              <p:nvPr/>
            </p:nvSpPr>
            <p:spPr bwMode="auto">
              <a:xfrm>
                <a:off x="6660850"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C01E1509-CDA7-4FF7-BF17-C2E19CD742E3}"/>
                  </a:ext>
                </a:extLst>
              </p:cNvPr>
              <p:cNvSpPr/>
              <p:nvPr/>
            </p:nvSpPr>
            <p:spPr bwMode="auto">
              <a:xfrm>
                <a:off x="7502367" y="5463255"/>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D6EACF35-1EBF-4BE1-9117-42AF8D4209FF}"/>
                  </a:ext>
                </a:extLst>
              </p:cNvPr>
              <p:cNvSpPr/>
              <p:nvPr/>
            </p:nvSpPr>
            <p:spPr bwMode="auto">
              <a:xfrm>
                <a:off x="5819333"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5" name="Rectangle 104">
                <a:extLst>
                  <a:ext uri="{FF2B5EF4-FFF2-40B4-BE49-F238E27FC236}">
                    <a16:creationId xmlns:a16="http://schemas.microsoft.com/office/drawing/2014/main" id="{A8750B7B-9448-426B-BD75-934963575CC8}"/>
                  </a:ext>
                </a:extLst>
              </p:cNvPr>
              <p:cNvSpPr/>
              <p:nvPr/>
            </p:nvSpPr>
            <p:spPr bwMode="auto">
              <a:xfrm>
                <a:off x="6660850"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06" name="Rectangle 105">
                <a:extLst>
                  <a:ext uri="{FF2B5EF4-FFF2-40B4-BE49-F238E27FC236}">
                    <a16:creationId xmlns:a16="http://schemas.microsoft.com/office/drawing/2014/main" id="{AC447D52-F6A1-4AE5-9805-6A2DB95DC58A}"/>
                  </a:ext>
                </a:extLst>
              </p:cNvPr>
              <p:cNvSpPr/>
              <p:nvPr/>
            </p:nvSpPr>
            <p:spPr bwMode="auto">
              <a:xfrm>
                <a:off x="7502367" y="6032963"/>
                <a:ext cx="669416" cy="422031"/>
              </a:xfrm>
              <a:prstGeom prst="rect">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07" name="Straight Connector 106">
                <a:extLst>
                  <a:ext uri="{FF2B5EF4-FFF2-40B4-BE49-F238E27FC236}">
                    <a16:creationId xmlns:a16="http://schemas.microsoft.com/office/drawing/2014/main" id="{9B2A0795-1EB3-4F2C-9938-D1138AD38FC4}"/>
                  </a:ext>
                </a:extLst>
              </p:cNvPr>
              <p:cNvCxnSpPr/>
              <p:nvPr/>
            </p:nvCxnSpPr>
            <p:spPr>
              <a:xfrm>
                <a:off x="5606650" y="4702629"/>
                <a:ext cx="2764904"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D68E425C-5416-41E1-9C55-E86D09C2D033}"/>
              </a:ext>
            </a:extLst>
          </p:cNvPr>
          <p:cNvGrpSpPr/>
          <p:nvPr/>
        </p:nvGrpSpPr>
        <p:grpSpPr>
          <a:xfrm>
            <a:off x="236736" y="5546527"/>
            <a:ext cx="1497246" cy="963550"/>
            <a:chOff x="240720" y="5423811"/>
            <a:chExt cx="1497246" cy="963550"/>
          </a:xfrm>
        </p:grpSpPr>
        <p:sp>
          <p:nvSpPr>
            <p:cNvPr id="109" name="TextBox 108">
              <a:extLst>
                <a:ext uri="{FF2B5EF4-FFF2-40B4-BE49-F238E27FC236}">
                  <a16:creationId xmlns:a16="http://schemas.microsoft.com/office/drawing/2014/main" id="{96D75ABB-4E41-4344-8280-BA20F9744496}"/>
                </a:ext>
              </a:extLst>
            </p:cNvPr>
            <p:cNvSpPr txBox="1"/>
            <p:nvPr/>
          </p:nvSpPr>
          <p:spPr>
            <a:xfrm>
              <a:off x="240720" y="5741030"/>
              <a:ext cx="1497246" cy="646331"/>
            </a:xfrm>
            <a:prstGeom prst="rect">
              <a:avLst/>
            </a:prstGeom>
            <a:ln>
              <a:solidFill>
                <a:schemeClr val="bg1">
                  <a:lumMod val="75000"/>
                </a:schemeClr>
              </a:solidFill>
            </a:ln>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200" b="0" i="0" u="none" strike="noStrike" kern="0" cap="none" spc="0" normalizeH="0" baseline="0" noProof="0">
                  <a:ln>
                    <a:noFill/>
                  </a:ln>
                  <a:solidFill>
                    <a:schemeClr val="bg2">
                      <a:lumMod val="75000"/>
                    </a:scheme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10" name="Group 109">
              <a:extLst>
                <a:ext uri="{FF2B5EF4-FFF2-40B4-BE49-F238E27FC236}">
                  <a16:creationId xmlns:a16="http://schemas.microsoft.com/office/drawing/2014/main" id="{CF2FA37A-7DE4-4E5B-8B96-513F58FAE8FB}"/>
                </a:ext>
              </a:extLst>
            </p:cNvPr>
            <p:cNvGrpSpPr/>
            <p:nvPr/>
          </p:nvGrpSpPr>
          <p:grpSpPr>
            <a:xfrm>
              <a:off x="811268" y="5423811"/>
              <a:ext cx="394834" cy="310748"/>
              <a:chOff x="919596" y="1154235"/>
              <a:chExt cx="3006714" cy="2366403"/>
            </a:xfrm>
          </p:grpSpPr>
          <p:sp>
            <p:nvSpPr>
              <p:cNvPr id="111" name="Freeform 18">
                <a:extLst>
                  <a:ext uri="{FF2B5EF4-FFF2-40B4-BE49-F238E27FC236}">
                    <a16:creationId xmlns:a16="http://schemas.microsoft.com/office/drawing/2014/main" id="{31DF2C44-8459-4D98-84B0-967C9C8F3880}"/>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2" name="Line 19">
                <a:extLst>
                  <a:ext uri="{FF2B5EF4-FFF2-40B4-BE49-F238E27FC236}">
                    <a16:creationId xmlns:a16="http://schemas.microsoft.com/office/drawing/2014/main" id="{02554ABF-9B16-49E8-8FF0-2363A0363737}"/>
                  </a:ext>
                </a:extLst>
              </p:cNvPr>
              <p:cNvSpPr>
                <a:spLocks noChangeShapeType="1"/>
              </p:cNvSpPr>
              <p:nvPr/>
            </p:nvSpPr>
            <p:spPr bwMode="auto">
              <a:xfrm>
                <a:off x="1728890" y="3520638"/>
                <a:ext cx="1388127"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3" name="Line 20">
                <a:extLst>
                  <a:ext uri="{FF2B5EF4-FFF2-40B4-BE49-F238E27FC236}">
                    <a16:creationId xmlns:a16="http://schemas.microsoft.com/office/drawing/2014/main" id="{245974F5-B78E-4FA2-AA55-495C5E032D4F}"/>
                  </a:ext>
                </a:extLst>
              </p:cNvPr>
              <p:cNvSpPr>
                <a:spLocks noChangeShapeType="1"/>
              </p:cNvSpPr>
              <p:nvPr/>
            </p:nvSpPr>
            <p:spPr bwMode="auto">
              <a:xfrm>
                <a:off x="2422956" y="3258700"/>
                <a:ext cx="0" cy="261938"/>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4" name="Freeform 21">
                <a:extLst>
                  <a:ext uri="{FF2B5EF4-FFF2-40B4-BE49-F238E27FC236}">
                    <a16:creationId xmlns:a16="http://schemas.microsoft.com/office/drawing/2014/main" id="{1ABE6541-EE1E-4EDC-8DBC-31193F253F5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bg1">
                    <a:lumMod val="75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15" name="Line 22">
                <a:extLst>
                  <a:ext uri="{FF2B5EF4-FFF2-40B4-BE49-F238E27FC236}">
                    <a16:creationId xmlns:a16="http://schemas.microsoft.com/office/drawing/2014/main" id="{1DAA6018-D48B-4035-B82E-9FB706AEA9D8}"/>
                  </a:ext>
                </a:extLst>
              </p:cNvPr>
              <p:cNvSpPr>
                <a:spLocks noChangeShapeType="1"/>
              </p:cNvSpPr>
              <p:nvPr/>
            </p:nvSpPr>
            <p:spPr bwMode="auto">
              <a:xfrm>
                <a:off x="919596" y="2843415"/>
                <a:ext cx="3006714"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nvGrpSpPr>
              <p:cNvPr id="116" name="Group 115">
                <a:extLst>
                  <a:ext uri="{FF2B5EF4-FFF2-40B4-BE49-F238E27FC236}">
                    <a16:creationId xmlns:a16="http://schemas.microsoft.com/office/drawing/2014/main" id="{8706B600-8AD7-4577-B703-8B52F29D9443}"/>
                  </a:ext>
                </a:extLst>
              </p:cNvPr>
              <p:cNvGrpSpPr/>
              <p:nvPr/>
            </p:nvGrpSpPr>
            <p:grpSpPr>
              <a:xfrm>
                <a:off x="2672424" y="1614376"/>
                <a:ext cx="926769" cy="783035"/>
                <a:chOff x="2814465" y="1249743"/>
                <a:chExt cx="784728" cy="783035"/>
              </a:xfrm>
            </p:grpSpPr>
            <p:sp>
              <p:nvSpPr>
                <p:cNvPr id="121" name="Line 26">
                  <a:extLst>
                    <a:ext uri="{FF2B5EF4-FFF2-40B4-BE49-F238E27FC236}">
                      <a16:creationId xmlns:a16="http://schemas.microsoft.com/office/drawing/2014/main" id="{0BCAF63B-DD0C-442E-B1EA-B34D1B718D51}"/>
                    </a:ext>
                  </a:extLst>
                </p:cNvPr>
                <p:cNvSpPr>
                  <a:spLocks noChangeShapeType="1"/>
                </p:cNvSpPr>
                <p:nvPr/>
              </p:nvSpPr>
              <p:spPr bwMode="auto">
                <a:xfrm>
                  <a:off x="2814465" y="1249743"/>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2" name="Line 27">
                  <a:extLst>
                    <a:ext uri="{FF2B5EF4-FFF2-40B4-BE49-F238E27FC236}">
                      <a16:creationId xmlns:a16="http://schemas.microsoft.com/office/drawing/2014/main" id="{98380EF2-9300-4476-9693-B139ACF92AA5}"/>
                    </a:ext>
                  </a:extLst>
                </p:cNvPr>
                <p:cNvSpPr>
                  <a:spLocks noChangeShapeType="1"/>
                </p:cNvSpPr>
                <p:nvPr/>
              </p:nvSpPr>
              <p:spPr bwMode="auto">
                <a:xfrm flipV="1">
                  <a:off x="2814465" y="1641261"/>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sp>
              <p:nvSpPr>
                <p:cNvPr id="123" name="Line 28">
                  <a:extLst>
                    <a:ext uri="{FF2B5EF4-FFF2-40B4-BE49-F238E27FC236}">
                      <a16:creationId xmlns:a16="http://schemas.microsoft.com/office/drawing/2014/main" id="{9C8CFE16-77DD-4644-8327-77F0F1D46C38}"/>
                    </a:ext>
                  </a:extLst>
                </p:cNvPr>
                <p:cNvSpPr>
                  <a:spLocks noChangeShapeType="1"/>
                </p:cNvSpPr>
                <p:nvPr/>
              </p:nvSpPr>
              <p:spPr bwMode="auto">
                <a:xfrm>
                  <a:off x="2814465" y="2032778"/>
                  <a:ext cx="784728" cy="0"/>
                </a:xfrm>
                <a:prstGeom prst="line">
                  <a:avLst/>
                </a:prstGeom>
                <a:noFill/>
                <a:ln w="12700" cap="sq">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nvGrpSpPr>
              <p:cNvPr id="117" name="Group 116">
                <a:extLst>
                  <a:ext uri="{FF2B5EF4-FFF2-40B4-BE49-F238E27FC236}">
                    <a16:creationId xmlns:a16="http://schemas.microsoft.com/office/drawing/2014/main" id="{57C6A123-4BFF-4F09-938A-D50F7FD23803}"/>
                  </a:ext>
                </a:extLst>
              </p:cNvPr>
              <p:cNvGrpSpPr/>
              <p:nvPr/>
            </p:nvGrpSpPr>
            <p:grpSpPr>
              <a:xfrm>
                <a:off x="1224028" y="1407936"/>
                <a:ext cx="1177484" cy="1177484"/>
                <a:chOff x="222829" y="1122100"/>
                <a:chExt cx="1306361" cy="1306361"/>
              </a:xfrm>
            </p:grpSpPr>
            <p:sp>
              <p:nvSpPr>
                <p:cNvPr id="118" name="Oval 117">
                  <a:extLst>
                    <a:ext uri="{FF2B5EF4-FFF2-40B4-BE49-F238E27FC236}">
                      <a16:creationId xmlns:a16="http://schemas.microsoft.com/office/drawing/2014/main" id="{E689BC3E-F706-4409-9EB6-156448E14945}"/>
                    </a:ext>
                  </a:extLst>
                </p:cNvPr>
                <p:cNvSpPr/>
                <p:nvPr/>
              </p:nvSpPr>
              <p:spPr bwMode="auto">
                <a:xfrm>
                  <a:off x="222829" y="1122100"/>
                  <a:ext cx="1306361" cy="1306361"/>
                </a:xfrm>
                <a:prstGeom prst="ellipse">
                  <a:avLst/>
                </a:pr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cxnSp>
              <p:nvCxnSpPr>
                <p:cNvPr id="119" name="Straight Connector 118">
                  <a:extLst>
                    <a:ext uri="{FF2B5EF4-FFF2-40B4-BE49-F238E27FC236}">
                      <a16:creationId xmlns:a16="http://schemas.microsoft.com/office/drawing/2014/main" id="{E1C15530-B8E1-40A1-859B-DBD66DB268B8}"/>
                    </a:ext>
                  </a:extLst>
                </p:cNvPr>
                <p:cNvCxnSpPr>
                  <a:cxnSpLocks/>
                  <a:stCxn id="118" idx="2"/>
                  <a:endCxn id="120" idx="1"/>
                </p:cNvCxnSpPr>
                <p:nvPr/>
              </p:nvCxnSpPr>
              <p:spPr>
                <a:xfrm>
                  <a:off x="222829" y="1775281"/>
                  <a:ext cx="627812"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Diamond 306">
                  <a:extLst>
                    <a:ext uri="{FF2B5EF4-FFF2-40B4-BE49-F238E27FC236}">
                      <a16:creationId xmlns:a16="http://schemas.microsoft.com/office/drawing/2014/main" id="{199D21FB-29B8-489C-BDDC-D59042AAF97E}"/>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bg1">
                      <a:lumMod val="75000"/>
                    </a:schemeClr>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bg2">
                        <a:lumMod val="75000"/>
                      </a:schemeClr>
                    </a:solidFill>
                    <a:effectLst/>
                    <a:uLnTx/>
                    <a:uFillTx/>
                    <a:latin typeface="Arial" charset="0"/>
                    <a:ea typeface="Arial" charset="0"/>
                    <a:cs typeface="Arial" charset="0"/>
                  </a:endParaRPr>
                </a:p>
              </p:txBody>
            </p:sp>
          </p:grpSp>
        </p:grpSp>
      </p:grpSp>
    </p:spTree>
    <p:extLst>
      <p:ext uri="{BB962C8B-B14F-4D97-AF65-F5344CB8AC3E}">
        <p14:creationId xmlns:p14="http://schemas.microsoft.com/office/powerpoint/2010/main" val="12244993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barn(outHorizontal)">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left)">
                                      <p:cBhvr>
                                        <p:cTn id="11" dur="500"/>
                                        <p:tgtEl>
                                          <p:spTgt spid="92"/>
                                        </p:tgtEl>
                                      </p:cBhvr>
                                    </p:animEffect>
                                  </p:childTnLst>
                                </p:cTn>
                              </p:par>
                              <p:par>
                                <p:cTn id="12" presetID="22" presetClass="entr" presetSubtype="8" fill="hold" nodeType="withEffect">
                                  <p:stCondLst>
                                    <p:cond delay="100"/>
                                  </p:stCondLst>
                                  <p:childTnLst>
                                    <p:set>
                                      <p:cBhvr>
                                        <p:cTn id="13" dur="1" fill="hold">
                                          <p:stCondLst>
                                            <p:cond delay="0"/>
                                          </p:stCondLst>
                                        </p:cTn>
                                        <p:tgtEl>
                                          <p:spTgt spid="95"/>
                                        </p:tgtEl>
                                        <p:attrNameLst>
                                          <p:attrName>style.visibility</p:attrName>
                                        </p:attrNameLst>
                                      </p:cBhvr>
                                      <p:to>
                                        <p:strVal val="visible"/>
                                      </p:to>
                                    </p:set>
                                    <p:animEffect transition="in" filter="wipe(left)">
                                      <p:cBhvr>
                                        <p:cTn id="14" dur="500"/>
                                        <p:tgtEl>
                                          <p:spTgt spid="95"/>
                                        </p:tgtEl>
                                      </p:cBhvr>
                                    </p:animEffect>
                                  </p:childTnLst>
                                </p:cTn>
                              </p:par>
                              <p:par>
                                <p:cTn id="15" presetID="22" presetClass="entr" presetSubtype="8" fill="hold" nodeType="withEffect">
                                  <p:stCondLst>
                                    <p:cond delay="200"/>
                                  </p:stCondLst>
                                  <p:childTnLst>
                                    <p:set>
                                      <p:cBhvr>
                                        <p:cTn id="16" dur="1" fill="hold">
                                          <p:stCondLst>
                                            <p:cond delay="0"/>
                                          </p:stCondLst>
                                        </p:cTn>
                                        <p:tgtEl>
                                          <p:spTgt spid="96"/>
                                        </p:tgtEl>
                                        <p:attrNameLst>
                                          <p:attrName>style.visibility</p:attrName>
                                        </p:attrNameLst>
                                      </p:cBhvr>
                                      <p:to>
                                        <p:strVal val="visible"/>
                                      </p:to>
                                    </p:set>
                                    <p:animEffect transition="in" filter="wipe(left)">
                                      <p:cBhvr>
                                        <p:cTn id="17" dur="500"/>
                                        <p:tgtEl>
                                          <p:spTgt spid="96"/>
                                        </p:tgtEl>
                                      </p:cBhvr>
                                    </p:animEffect>
                                  </p:childTnLst>
                                </p:cTn>
                              </p:par>
                              <p:par>
                                <p:cTn id="18" presetID="22" presetClass="entr" presetSubtype="8" fill="hold" nodeType="withEffect">
                                  <p:stCondLst>
                                    <p:cond delay="300"/>
                                  </p:stCondLst>
                                  <p:childTnLst>
                                    <p:set>
                                      <p:cBhvr>
                                        <p:cTn id="19" dur="1" fill="hold">
                                          <p:stCondLst>
                                            <p:cond delay="0"/>
                                          </p:stCondLst>
                                        </p:cTn>
                                        <p:tgtEl>
                                          <p:spTgt spid="93"/>
                                        </p:tgtEl>
                                        <p:attrNameLst>
                                          <p:attrName>style.visibility</p:attrName>
                                        </p:attrNameLst>
                                      </p:cBhvr>
                                      <p:to>
                                        <p:strVal val="visible"/>
                                      </p:to>
                                    </p:set>
                                    <p:animEffect transition="in" filter="wipe(left)">
                                      <p:cBhvr>
                                        <p:cTn id="20" dur="500"/>
                                        <p:tgtEl>
                                          <p:spTgt spid="93"/>
                                        </p:tgtEl>
                                      </p:cBhvr>
                                    </p:animEffect>
                                  </p:childTnLst>
                                </p:cTn>
                              </p:par>
                              <p:par>
                                <p:cTn id="21" presetID="22" presetClass="entr" presetSubtype="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 presetClass="entr" presetSubtype="2" decel="100000" fill="hold" grpId="0" nodeType="withEffect">
                                  <p:stCondLst>
                                    <p:cond delay="0"/>
                                  </p:stCondLst>
                                  <p:childTnLst>
                                    <p:set>
                                      <p:cBhvr>
                                        <p:cTn id="25" dur="1" fill="hold">
                                          <p:stCondLst>
                                            <p:cond delay="0"/>
                                          </p:stCondLst>
                                        </p:cTn>
                                        <p:tgtEl>
                                          <p:spTgt spid="56"/>
                                        </p:tgtEl>
                                        <p:attrNameLst>
                                          <p:attrName>style.visibility</p:attrName>
                                        </p:attrNameLst>
                                      </p:cBhvr>
                                      <p:to>
                                        <p:strVal val="visible"/>
                                      </p:to>
                                    </p:set>
                                    <p:anim calcmode="lin" valueType="num">
                                      <p:cBhvr additive="base">
                                        <p:cTn id="26" dur="500" fill="hold"/>
                                        <p:tgtEl>
                                          <p:spTgt spid="56"/>
                                        </p:tgtEl>
                                        <p:attrNameLst>
                                          <p:attrName>ppt_x</p:attrName>
                                        </p:attrNameLst>
                                      </p:cBhvr>
                                      <p:tavLst>
                                        <p:tav tm="0">
                                          <p:val>
                                            <p:strVal val="1+#ppt_w/2"/>
                                          </p:val>
                                        </p:tav>
                                        <p:tav tm="100000">
                                          <p:val>
                                            <p:strVal val="#ppt_x"/>
                                          </p:val>
                                        </p:tav>
                                      </p:tavLst>
                                    </p:anim>
                                    <p:anim calcmode="lin" valueType="num">
                                      <p:cBhvr additive="base">
                                        <p:cTn id="27" dur="500" fill="hold"/>
                                        <p:tgtEl>
                                          <p:spTgt spid="5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100"/>
                                  </p:stCondLst>
                                  <p:childTnLst>
                                    <p:set>
                                      <p:cBhvr>
                                        <p:cTn id="29" dur="1" fill="hold">
                                          <p:stCondLst>
                                            <p:cond delay="0"/>
                                          </p:stCondLst>
                                        </p:cTn>
                                        <p:tgtEl>
                                          <p:spTgt spid="57"/>
                                        </p:tgtEl>
                                        <p:attrNameLst>
                                          <p:attrName>style.visibility</p:attrName>
                                        </p:attrNameLst>
                                      </p:cBhvr>
                                      <p:to>
                                        <p:strVal val="visible"/>
                                      </p:to>
                                    </p:set>
                                    <p:anim calcmode="lin" valueType="num">
                                      <p:cBhvr additive="base">
                                        <p:cTn id="30" dur="500" fill="hold"/>
                                        <p:tgtEl>
                                          <p:spTgt spid="57"/>
                                        </p:tgtEl>
                                        <p:attrNameLst>
                                          <p:attrName>ppt_x</p:attrName>
                                        </p:attrNameLst>
                                      </p:cBhvr>
                                      <p:tavLst>
                                        <p:tav tm="0">
                                          <p:val>
                                            <p:strVal val="1+#ppt_w/2"/>
                                          </p:val>
                                        </p:tav>
                                        <p:tav tm="100000">
                                          <p:val>
                                            <p:strVal val="#ppt_x"/>
                                          </p:val>
                                        </p:tav>
                                      </p:tavLst>
                                    </p:anim>
                                    <p:anim calcmode="lin" valueType="num">
                                      <p:cBhvr additive="base">
                                        <p:cTn id="31" dur="500" fill="hold"/>
                                        <p:tgtEl>
                                          <p:spTgt spid="57"/>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500" fill="hold"/>
                                        <p:tgtEl>
                                          <p:spTgt spid="58"/>
                                        </p:tgtEl>
                                        <p:attrNameLst>
                                          <p:attrName>ppt_x</p:attrName>
                                        </p:attrNameLst>
                                      </p:cBhvr>
                                      <p:tavLst>
                                        <p:tav tm="0">
                                          <p:val>
                                            <p:strVal val="1+#ppt_w/2"/>
                                          </p:val>
                                        </p:tav>
                                        <p:tav tm="100000">
                                          <p:val>
                                            <p:strVal val="#ppt_x"/>
                                          </p:val>
                                        </p:tav>
                                      </p:tavLst>
                                    </p:anim>
                                    <p:anim calcmode="lin" valueType="num">
                                      <p:cBhvr additive="base">
                                        <p:cTn id="35" dur="500" fill="hold"/>
                                        <p:tgtEl>
                                          <p:spTgt spid="58"/>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30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1+#ppt_w/2"/>
                                          </p:val>
                                        </p:tav>
                                        <p:tav tm="100000">
                                          <p:val>
                                            <p:strVal val="#ppt_x"/>
                                          </p:val>
                                        </p:tav>
                                      </p:tavLst>
                                    </p:anim>
                                    <p:anim calcmode="lin" valueType="num">
                                      <p:cBhvr additive="base">
                                        <p:cTn id="39" dur="500" fill="hold"/>
                                        <p:tgtEl>
                                          <p:spTgt spid="59"/>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40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1+#ppt_w/2"/>
                                          </p:val>
                                        </p:tav>
                                        <p:tav tm="100000">
                                          <p:val>
                                            <p:strVal val="#ppt_x"/>
                                          </p:val>
                                        </p:tav>
                                      </p:tavLst>
                                    </p:anim>
                                    <p:anim calcmode="lin" valueType="num">
                                      <p:cBhvr additive="base">
                                        <p:cTn id="43" dur="500" fill="hold"/>
                                        <p:tgtEl>
                                          <p:spTgt spid="34"/>
                                        </p:tgtEl>
                                        <p:attrNameLst>
                                          <p:attrName>ppt_y</p:attrName>
                                        </p:attrNameLst>
                                      </p:cBhvr>
                                      <p:tavLst>
                                        <p:tav tm="0">
                                          <p:val>
                                            <p:strVal val="#ppt_y"/>
                                          </p:val>
                                        </p:tav>
                                        <p:tav tm="100000">
                                          <p:val>
                                            <p:strVal val="#ppt_y"/>
                                          </p:val>
                                        </p:tav>
                                      </p:tavLst>
                                    </p:anim>
                                  </p:childTnLst>
                                </p:cTn>
                              </p:par>
                            </p:childTnLst>
                          </p:cTn>
                        </p:par>
                        <p:par>
                          <p:cTn id="44" fill="hold">
                            <p:stCondLst>
                              <p:cond delay="1400"/>
                            </p:stCondLst>
                            <p:childTnLst>
                              <p:par>
                                <p:cTn id="45" presetID="10" presetClass="entr" presetSubtype="0" fill="hold" grpId="0" nodeType="after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34" grpId="0" animBg="1"/>
      <p:bldP spid="90" grpId="0" animBg="1"/>
      <p:bldP spid="52" grpId="0" animBg="1"/>
      <p:bldP spid="53" grpId="0" animBg="1"/>
      <p:bldP spid="54" grpId="0" animBg="1"/>
      <p:bldP spid="55" grpId="0" animBg="1"/>
      <p:bldP spid="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200" y="807629"/>
            <a:ext cx="11277599" cy="2769989"/>
          </a:xfrm>
          <a:prstGeom prst="rect">
            <a:avLst/>
          </a:prstGeom>
        </p:spPr>
        <p:txBody>
          <a:bodyPr wrap="square" lIns="0" tIns="0" rIns="0" bIns="0" rtlCol="0" anchor="t" anchorCtr="0">
            <a:spAutoFit/>
          </a:bodyPr>
          <a:lstStyle/>
          <a:p>
            <a:r>
              <a:rPr lang="en-US" dirty="0">
                <a:hlinkClick r:id="rId2"/>
              </a:rPr>
              <a:t>https://www.microsoft.com/trustcenter</a:t>
            </a:r>
          </a:p>
          <a:p>
            <a:r>
              <a:rPr lang="en-US" dirty="0">
                <a:hlinkClick r:id="rId2"/>
              </a:rPr>
              <a:t>https://www.microsoft.com/learn</a:t>
            </a:r>
          </a:p>
          <a:p>
            <a:endParaRPr lang="en-US" dirty="0">
              <a:hlinkClick r:id="rId2"/>
            </a:endParaRPr>
          </a:p>
          <a:p>
            <a:r>
              <a:rPr lang="en-US" dirty="0">
                <a:hlinkClick r:id="rId2"/>
              </a:rPr>
              <a:t>https://docs.microsoft.com</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lambda architecture</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1C95EE-97ED-4CBE-B729-79A14B46DB49}"/>
              </a:ext>
            </a:extLst>
          </p:cNvPr>
          <p:cNvPicPr>
            <a:picLocks noChangeAspect="1"/>
          </p:cNvPicPr>
          <p:nvPr/>
        </p:nvPicPr>
        <p:blipFill>
          <a:blip r:embed="rId3"/>
          <a:stretch>
            <a:fillRect/>
          </a:stretch>
        </p:blipFill>
        <p:spPr>
          <a:xfrm>
            <a:off x="3210678" y="0"/>
            <a:ext cx="8981322" cy="6858000"/>
          </a:xfrm>
          <a:prstGeom prst="rect">
            <a:avLst/>
          </a:prstGeom>
          <a:solidFill>
            <a:schemeClr val="tx1"/>
          </a:solidFill>
        </p:spPr>
      </p:pic>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spTree>
    <p:extLst>
      <p:ext uri="{BB962C8B-B14F-4D97-AF65-F5344CB8AC3E}">
        <p14:creationId xmlns:p14="http://schemas.microsoft.com/office/powerpoint/2010/main" val="6283282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2.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8272</Words>
  <Application>Microsoft Office PowerPoint</Application>
  <PresentationFormat>Widescreen</PresentationFormat>
  <Paragraphs>1174</Paragraphs>
  <Slides>43</Slides>
  <Notes>40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43</vt:i4>
      </vt:variant>
    </vt:vector>
  </HeadingPairs>
  <TitlesOfParts>
    <vt:vector size="58" baseType="lpstr">
      <vt:lpstr>Arial</vt:lpstr>
      <vt:lpstr>Calibri</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Analytics with NRT Intelligence on Azure</vt:lpstr>
      <vt:lpstr>PowerPoint Presentation</vt:lpstr>
      <vt:lpstr>PowerPoint Presentation</vt:lpstr>
      <vt:lpstr>PowerPoint Presentation</vt:lpstr>
      <vt:lpstr>Lab Scenario (fictional!)</vt:lpstr>
      <vt:lpstr>Lab Overview</vt:lpstr>
      <vt:lpstr>PowerPoint Presentation</vt:lpstr>
      <vt:lpstr>Lab Environment</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Stream Analytics Scenarios</vt:lpstr>
      <vt:lpstr>Cloud Scale Analytics</vt:lpstr>
      <vt:lpstr>The Azure data landscape</vt:lpstr>
      <vt:lpstr>Ingest / Acquire</vt:lpstr>
      <vt:lpstr>Network data transfer</vt:lpstr>
      <vt:lpstr>Command line tools and APIs to copy and manage data</vt:lpstr>
      <vt:lpstr>Graphical user interface tools to copy and manage data</vt:lpstr>
      <vt:lpstr>Physical data transfer</vt:lpstr>
      <vt:lpstr>Azure Data Factory</vt:lpstr>
      <vt:lpstr>Stream ingestion (1/2)</vt:lpstr>
      <vt:lpstr>Stream ingestion (2/2)</vt:lpstr>
      <vt:lpstr>Store</vt:lpstr>
      <vt:lpstr>File storage</vt:lpstr>
      <vt:lpstr>Data storage</vt:lpstr>
      <vt:lpstr>Prep – Transform</vt:lpstr>
      <vt:lpstr>Azure Data Factory</vt:lpstr>
      <vt:lpstr>Data Prep and Transformation Offerings (1/3)</vt:lpstr>
      <vt:lpstr>Data Prep and Transformation Offerings (2/3)</vt:lpstr>
      <vt:lpstr>Data Prep and Transformation Offerings (3/3)</vt:lpstr>
      <vt:lpstr>Model – Enrich - Serve</vt:lpstr>
      <vt:lpstr>Additional Resources – Blogs, Whitepapers, Cloud Workshops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2019-01-26T23:41:44Z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